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aven Pro Bold" charset="1" panose="00000800000000000000"/>
      <p:regular r:id="rId28"/>
    </p:embeddedFont>
    <p:embeddedFont>
      <p:font typeface="Maven Pro" charset="1" panose="00000500000000000000"/>
      <p:regular r:id="rId29"/>
    </p:embeddedFont>
    <p:embeddedFont>
      <p:font typeface="Alatsi" charset="1" panose="00000500000000000000"/>
      <p:regular r:id="rId30"/>
    </p:embeddedFont>
    <p:embeddedFont>
      <p:font typeface="League Spartan" charset="1" panose="00000800000000000000"/>
      <p:regular r:id="rId31"/>
    </p:embeddedFont>
    <p:embeddedFont>
      <p:font typeface="Lato" charset="1" panose="020F0502020204030203"/>
      <p:regular r:id="rId32"/>
    </p:embeddedFont>
    <p:embeddedFont>
      <p:font typeface="Open Sans" charset="1" panose="020B0606030504020204"/>
      <p:regular r:id="rId33"/>
    </p:embeddedFont>
    <p:embeddedFont>
      <p:font typeface="Canva Sans Bold" charset="1" panose="020B08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png" Type="http://schemas.openxmlformats.org/officeDocument/2006/relationships/image"/><Relationship Id="rId17" Target="../media/image30.png" Type="http://schemas.openxmlformats.org/officeDocument/2006/relationships/image"/><Relationship Id="rId18" Target="../media/image31.svg" Type="http://schemas.openxmlformats.org/officeDocument/2006/relationships/image"/><Relationship Id="rId19" Target="../media/image32.png" Type="http://schemas.openxmlformats.org/officeDocument/2006/relationships/image"/><Relationship Id="rId2" Target="../media/image15.png" Type="http://schemas.openxmlformats.org/officeDocument/2006/relationships/image"/><Relationship Id="rId20" Target="../media/image33.png" Type="http://schemas.openxmlformats.org/officeDocument/2006/relationships/image"/><Relationship Id="rId21" Target="../media/image34.png" Type="http://schemas.openxmlformats.org/officeDocument/2006/relationships/image"/><Relationship Id="rId22" Target="../media/image35.svg" Type="http://schemas.openxmlformats.org/officeDocument/2006/relationships/image"/><Relationship Id="rId23" Target="../media/image36.png" Type="http://schemas.openxmlformats.org/officeDocument/2006/relationships/image"/><Relationship Id="rId24" Target="../media/image37.sv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jpeg" Type="http://schemas.openxmlformats.org/officeDocument/2006/relationships/image"/><Relationship Id="rId6" Target="../media/image19.gif"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587820" y="3697927"/>
            <a:ext cx="13112360" cy="3436658"/>
          </a:xfrm>
          <a:prstGeom prst="rect">
            <a:avLst/>
          </a:prstGeom>
        </p:spPr>
        <p:txBody>
          <a:bodyPr anchor="t" rtlCol="false" tIns="0" lIns="0" bIns="0" rIns="0">
            <a:spAutoFit/>
          </a:bodyPr>
          <a:lstStyle/>
          <a:p>
            <a:pPr algn="ctr">
              <a:lnSpc>
                <a:spcPts val="8670"/>
              </a:lnSpc>
            </a:pPr>
            <a:r>
              <a:rPr lang="en-US" b="true" sz="10838">
                <a:solidFill>
                  <a:srgbClr val="252930"/>
                </a:solidFill>
                <a:latin typeface="Maven Pro Bold"/>
                <a:ea typeface="Maven Pro Bold"/>
                <a:cs typeface="Maven Pro Bold"/>
                <a:sym typeface="Maven Pro Bold"/>
              </a:rPr>
              <a:t>CROP RECOMMENDATION SYSTEM</a:t>
            </a:r>
          </a:p>
        </p:txBody>
      </p:sp>
      <p:sp>
        <p:nvSpPr>
          <p:cNvPr name="Freeform 3" id="3"/>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4297025" y="6296025"/>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8039083"/>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657548" y="293921"/>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711618" y="7535984"/>
            <a:ext cx="10864763" cy="503099"/>
          </a:xfrm>
          <a:prstGeom prst="rect">
            <a:avLst/>
          </a:prstGeom>
        </p:spPr>
        <p:txBody>
          <a:bodyPr anchor="t" rtlCol="false" tIns="0" lIns="0" bIns="0" rIns="0">
            <a:spAutoFit/>
          </a:bodyPr>
          <a:lstStyle/>
          <a:p>
            <a:pPr algn="ctr">
              <a:lnSpc>
                <a:spcPts val="3736"/>
              </a:lnSpc>
            </a:pPr>
            <a:r>
              <a:rPr lang="en-US" sz="3736">
                <a:solidFill>
                  <a:srgbClr val="252930"/>
                </a:solidFill>
                <a:latin typeface="Maven Pro"/>
                <a:ea typeface="Maven Pro"/>
                <a:cs typeface="Maven Pro"/>
                <a:sym typeface="Maven Pro"/>
              </a:rPr>
              <a:t>Presented by Abdul Rehman MSDS-2024-S-11</a:t>
            </a:r>
          </a:p>
        </p:txBody>
      </p:sp>
      <p:sp>
        <p:nvSpPr>
          <p:cNvPr name="Freeform 9" id="9"/>
          <p:cNvSpPr/>
          <p:nvPr/>
        </p:nvSpPr>
        <p:spPr>
          <a:xfrm flipH="false" flipV="true" rot="0">
            <a:off x="14542983" y="-104775"/>
            <a:ext cx="2716317" cy="1358159"/>
          </a:xfrm>
          <a:custGeom>
            <a:avLst/>
            <a:gdLst/>
            <a:ahLst/>
            <a:cxnLst/>
            <a:rect r="r" b="b" t="t" l="l"/>
            <a:pathLst>
              <a:path h="1358159" w="2716317">
                <a:moveTo>
                  <a:pt x="0" y="1358159"/>
                </a:moveTo>
                <a:lnTo>
                  <a:pt x="2716317" y="1358159"/>
                </a:lnTo>
                <a:lnTo>
                  <a:pt x="2716317" y="0"/>
                </a:lnTo>
                <a:lnTo>
                  <a:pt x="0" y="0"/>
                </a:lnTo>
                <a:lnTo>
                  <a:pt x="0" y="1358159"/>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0" y="3483009"/>
            <a:ext cx="17773650" cy="2601399"/>
          </a:xfrm>
          <a:prstGeom prst="rect">
            <a:avLst/>
          </a:prstGeom>
        </p:spPr>
        <p:txBody>
          <a:bodyPr anchor="t" rtlCol="false" tIns="0" lIns="0" bIns="0" rIns="0">
            <a:spAutoFit/>
          </a:bodyPr>
          <a:lstStyle/>
          <a:p>
            <a:pPr algn="just">
              <a:lnSpc>
                <a:spcPts val="5202"/>
              </a:lnSpc>
              <a:spcBef>
                <a:spcPct val="0"/>
              </a:spcBef>
            </a:pPr>
            <a:r>
              <a:rPr lang="en-US" sz="3716">
                <a:solidFill>
                  <a:srgbClr val="000000"/>
                </a:solidFill>
                <a:latin typeface="Open Sans"/>
                <a:ea typeface="Open Sans"/>
                <a:cs typeface="Open Sans"/>
                <a:sym typeface="Open Sans"/>
              </a:rPr>
              <a:t>MinMax Scaling is a normalization technique that transforms the data to a fixed range, typically between 0 and 1. It helps in scaling all features proportionally so that they contribute equally to the model. This scaling technique was used to ensure that all features have equal influence during model training.</a:t>
            </a:r>
          </a:p>
        </p:txBody>
      </p:sp>
      <p:sp>
        <p:nvSpPr>
          <p:cNvPr name="TextBox 3" id="3"/>
          <p:cNvSpPr txBox="true"/>
          <p:nvPr/>
        </p:nvSpPr>
        <p:spPr>
          <a:xfrm rot="0">
            <a:off x="4291361" y="1906814"/>
            <a:ext cx="9705277" cy="823095"/>
          </a:xfrm>
          <a:prstGeom prst="rect">
            <a:avLst/>
          </a:prstGeom>
        </p:spPr>
        <p:txBody>
          <a:bodyPr anchor="t" rtlCol="false" tIns="0" lIns="0" bIns="0" rIns="0">
            <a:spAutoFit/>
          </a:bodyPr>
          <a:lstStyle/>
          <a:p>
            <a:pPr algn="ctr">
              <a:lnSpc>
                <a:spcPts val="5762"/>
              </a:lnSpc>
            </a:pPr>
            <a:r>
              <a:rPr lang="en-US" b="true" sz="7202">
                <a:solidFill>
                  <a:srgbClr val="252930"/>
                </a:solidFill>
                <a:latin typeface="Maven Pro Bold"/>
                <a:ea typeface="Maven Pro Bold"/>
                <a:cs typeface="Maven Pro Bold"/>
                <a:sym typeface="Maven Pro Bold"/>
              </a:rPr>
              <a:t>MIN MAX SCALING</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921680" y="4185626"/>
            <a:ext cx="12444639" cy="1759584"/>
          </a:xfrm>
          <a:prstGeom prst="rect">
            <a:avLst/>
          </a:prstGeom>
        </p:spPr>
        <p:txBody>
          <a:bodyPr anchor="t" rtlCol="false" tIns="0" lIns="0" bIns="0" rIns="0">
            <a:spAutoFit/>
          </a:bodyPr>
          <a:lstStyle/>
          <a:p>
            <a:pPr algn="ctr">
              <a:lnSpc>
                <a:spcPts val="6559"/>
              </a:lnSpc>
            </a:pPr>
            <a:r>
              <a:rPr lang="en-US" b="true" sz="8199">
                <a:solidFill>
                  <a:srgbClr val="252930"/>
                </a:solidFill>
                <a:latin typeface="Maven Pro Bold"/>
                <a:ea typeface="Maven Pro Bold"/>
                <a:cs typeface="Maven Pro Bold"/>
                <a:sym typeface="Maven Pro Bold"/>
              </a:rPr>
              <a:t>EXPLORATORY DATA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false" flipV="false" rot="0">
            <a:off x="0" y="2926080"/>
            <a:ext cx="18288000" cy="7360920"/>
          </a:xfrm>
          <a:custGeom>
            <a:avLst/>
            <a:gdLst/>
            <a:ahLst/>
            <a:cxnLst/>
            <a:rect r="r" b="b" t="t" l="l"/>
            <a:pathLst>
              <a:path h="7360920" w="18288000">
                <a:moveTo>
                  <a:pt x="0" y="0"/>
                </a:moveTo>
                <a:lnTo>
                  <a:pt x="18288000" y="0"/>
                </a:lnTo>
                <a:lnTo>
                  <a:pt x="18288000" y="7360920"/>
                </a:lnTo>
                <a:lnTo>
                  <a:pt x="0" y="7360920"/>
                </a:lnTo>
                <a:lnTo>
                  <a:pt x="0" y="0"/>
                </a:lnTo>
                <a:close/>
              </a:path>
            </a:pathLst>
          </a:custGeom>
          <a:blipFill>
            <a:blip r:embed="rId2"/>
            <a:stretch>
              <a:fillRect l="0" t="0" r="0" b="0"/>
            </a:stretch>
          </a:blipFill>
        </p:spPr>
      </p:sp>
      <p:sp>
        <p:nvSpPr>
          <p:cNvPr name="TextBox 3" id="3"/>
          <p:cNvSpPr txBox="true"/>
          <p:nvPr/>
        </p:nvSpPr>
        <p:spPr>
          <a:xfrm rot="0">
            <a:off x="2921680" y="1323975"/>
            <a:ext cx="12444639" cy="920751"/>
          </a:xfrm>
          <a:prstGeom prst="rect">
            <a:avLst/>
          </a:prstGeom>
        </p:spPr>
        <p:txBody>
          <a:bodyPr anchor="t" rtlCol="false" tIns="0" lIns="0" bIns="0" rIns="0">
            <a:spAutoFit/>
          </a:bodyPr>
          <a:lstStyle/>
          <a:p>
            <a:pPr algn="ctr">
              <a:lnSpc>
                <a:spcPts val="6400"/>
              </a:lnSpc>
            </a:pPr>
            <a:r>
              <a:rPr lang="en-US" b="true" sz="8000">
                <a:solidFill>
                  <a:srgbClr val="252930"/>
                </a:solidFill>
                <a:latin typeface="Maven Pro Bold"/>
                <a:ea typeface="Maven Pro Bold"/>
                <a:cs typeface="Maven Pro Bold"/>
                <a:sym typeface="Maven Pro Bold"/>
              </a:rPr>
              <a:t>DESCRIPTIVE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2304" y="210853"/>
            <a:ext cx="15363391" cy="9064401"/>
          </a:xfrm>
          <a:custGeom>
            <a:avLst/>
            <a:gdLst/>
            <a:ahLst/>
            <a:cxnLst/>
            <a:rect r="r" b="b" t="t" l="l"/>
            <a:pathLst>
              <a:path h="9064401" w="15363391">
                <a:moveTo>
                  <a:pt x="0" y="0"/>
                </a:moveTo>
                <a:lnTo>
                  <a:pt x="15363392" y="0"/>
                </a:lnTo>
                <a:lnTo>
                  <a:pt x="15363392" y="9064401"/>
                </a:lnTo>
                <a:lnTo>
                  <a:pt x="0" y="9064401"/>
                </a:lnTo>
                <a:lnTo>
                  <a:pt x="0" y="0"/>
                </a:lnTo>
                <a:close/>
              </a:path>
            </a:pathLst>
          </a:custGeom>
          <a:blipFill>
            <a:blip r:embed="rId2"/>
            <a:stretch>
              <a:fillRect l="0" t="0" r="0" b="0"/>
            </a:stretch>
          </a:blipFill>
        </p:spPr>
      </p:sp>
      <p:sp>
        <p:nvSpPr>
          <p:cNvPr name="TextBox 3" id="3"/>
          <p:cNvSpPr txBox="true"/>
          <p:nvPr/>
        </p:nvSpPr>
        <p:spPr>
          <a:xfrm rot="0">
            <a:off x="10989544" y="9170479"/>
            <a:ext cx="5402547" cy="895682"/>
          </a:xfrm>
          <a:prstGeom prst="rect">
            <a:avLst/>
          </a:prstGeom>
        </p:spPr>
        <p:txBody>
          <a:bodyPr anchor="t" rtlCol="false" tIns="0" lIns="0" bIns="0" rIns="0">
            <a:spAutoFit/>
          </a:bodyPr>
          <a:lstStyle/>
          <a:p>
            <a:pPr algn="ctr">
              <a:lnSpc>
                <a:spcPts val="7301"/>
              </a:lnSpc>
            </a:pPr>
            <a:r>
              <a:rPr lang="en-US" sz="5215" b="true">
                <a:solidFill>
                  <a:srgbClr val="000000"/>
                </a:solidFill>
                <a:latin typeface="Canva Sans Bold"/>
                <a:ea typeface="Canva Sans Bold"/>
                <a:cs typeface="Canva Sans Bold"/>
                <a:sym typeface="Canva Sans Bold"/>
              </a:rPr>
              <a:t>Distribution Plot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grpSp>
        <p:nvGrpSpPr>
          <p:cNvPr name="Group 2" id="2"/>
          <p:cNvGrpSpPr/>
          <p:nvPr/>
        </p:nvGrpSpPr>
        <p:grpSpPr>
          <a:xfrm rot="0">
            <a:off x="1032436" y="1316772"/>
            <a:ext cx="16230600" cy="1264067"/>
            <a:chOff x="0" y="0"/>
            <a:chExt cx="4274726" cy="332923"/>
          </a:xfrm>
        </p:grpSpPr>
        <p:sp>
          <p:nvSpPr>
            <p:cNvPr name="Freeform 3" id="3"/>
            <p:cNvSpPr/>
            <p:nvPr/>
          </p:nvSpPr>
          <p:spPr>
            <a:xfrm flipH="false" flipV="false" rot="0">
              <a:off x="0" y="0"/>
              <a:ext cx="4274726" cy="332923"/>
            </a:xfrm>
            <a:custGeom>
              <a:avLst/>
              <a:gdLst/>
              <a:ahLst/>
              <a:cxnLst/>
              <a:rect r="r" b="b" t="t" l="l"/>
              <a:pathLst>
                <a:path h="332923" w="4274726">
                  <a:moveTo>
                    <a:pt x="24327" y="0"/>
                  </a:moveTo>
                  <a:lnTo>
                    <a:pt x="4250399" y="0"/>
                  </a:lnTo>
                  <a:cubicBezTo>
                    <a:pt x="4263834" y="0"/>
                    <a:pt x="4274726" y="10891"/>
                    <a:pt x="4274726" y="24327"/>
                  </a:cubicBezTo>
                  <a:lnTo>
                    <a:pt x="4274726" y="308596"/>
                  </a:lnTo>
                  <a:cubicBezTo>
                    <a:pt x="4274726" y="322031"/>
                    <a:pt x="4263834" y="332923"/>
                    <a:pt x="4250399" y="332923"/>
                  </a:cubicBezTo>
                  <a:lnTo>
                    <a:pt x="24327" y="332923"/>
                  </a:lnTo>
                  <a:cubicBezTo>
                    <a:pt x="17875" y="332923"/>
                    <a:pt x="11687" y="330360"/>
                    <a:pt x="7125" y="325798"/>
                  </a:cubicBezTo>
                  <a:cubicBezTo>
                    <a:pt x="2563" y="321236"/>
                    <a:pt x="0" y="315048"/>
                    <a:pt x="0" y="308596"/>
                  </a:cubicBezTo>
                  <a:lnTo>
                    <a:pt x="0" y="24327"/>
                  </a:lnTo>
                  <a:cubicBezTo>
                    <a:pt x="0" y="10891"/>
                    <a:pt x="10891" y="0"/>
                    <a:pt x="24327" y="0"/>
                  </a:cubicBezTo>
                  <a:close/>
                </a:path>
              </a:pathLst>
            </a:custGeom>
            <a:solidFill>
              <a:srgbClr val="C0B3A0">
                <a:alpha val="53725"/>
              </a:srgbClr>
            </a:solidFill>
          </p:spPr>
        </p:sp>
        <p:sp>
          <p:nvSpPr>
            <p:cNvPr name="TextBox 4" id="4"/>
            <p:cNvSpPr txBox="true"/>
            <p:nvPr/>
          </p:nvSpPr>
          <p:spPr>
            <a:xfrm>
              <a:off x="0" y="-38100"/>
              <a:ext cx="4274726" cy="37102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37075" y="1443862"/>
            <a:ext cx="15413850" cy="1600200"/>
          </a:xfrm>
          <a:prstGeom prst="rect">
            <a:avLst/>
          </a:prstGeom>
        </p:spPr>
        <p:txBody>
          <a:bodyPr anchor="t" rtlCol="false" tIns="0" lIns="0" bIns="0" rIns="0">
            <a:spAutoFit/>
          </a:bodyPr>
          <a:lstStyle/>
          <a:p>
            <a:pPr algn="just">
              <a:lnSpc>
                <a:spcPts val="4200"/>
              </a:lnSpc>
            </a:pPr>
            <a:r>
              <a:rPr lang="en-US" sz="3000" b="true">
                <a:solidFill>
                  <a:srgbClr val="252930"/>
                </a:solidFill>
                <a:latin typeface="Maven Pro Bold"/>
                <a:ea typeface="Maven Pro Bold"/>
                <a:cs typeface="Maven Pro Bold"/>
                <a:sym typeface="Maven Pro Bold"/>
              </a:rPr>
              <a:t>Nitrogen </a:t>
            </a:r>
            <a:r>
              <a:rPr lang="en-US" sz="3000">
                <a:solidFill>
                  <a:srgbClr val="252930"/>
                </a:solidFill>
                <a:latin typeface="Maven Pro"/>
                <a:ea typeface="Maven Pro"/>
                <a:cs typeface="Maven Pro"/>
                <a:sym typeface="Maven Pro"/>
              </a:rPr>
              <a:t>: Skewed distribution with most nitrogen values concentrated between 0 and 50.</a:t>
            </a:r>
          </a:p>
          <a:p>
            <a:pPr algn="just">
              <a:lnSpc>
                <a:spcPts val="4200"/>
              </a:lnSpc>
            </a:pPr>
          </a:p>
        </p:txBody>
      </p:sp>
      <p:grpSp>
        <p:nvGrpSpPr>
          <p:cNvPr name="Group 6" id="6"/>
          <p:cNvGrpSpPr/>
          <p:nvPr/>
        </p:nvGrpSpPr>
        <p:grpSpPr>
          <a:xfrm rot="0">
            <a:off x="1032436" y="2942789"/>
            <a:ext cx="16230600" cy="1440796"/>
            <a:chOff x="0" y="0"/>
            <a:chExt cx="4274726" cy="379469"/>
          </a:xfrm>
        </p:grpSpPr>
        <p:sp>
          <p:nvSpPr>
            <p:cNvPr name="Freeform 7" id="7"/>
            <p:cNvSpPr/>
            <p:nvPr/>
          </p:nvSpPr>
          <p:spPr>
            <a:xfrm flipH="false" flipV="false" rot="0">
              <a:off x="0" y="0"/>
              <a:ext cx="4274726" cy="379469"/>
            </a:xfrm>
            <a:custGeom>
              <a:avLst/>
              <a:gdLst/>
              <a:ahLst/>
              <a:cxnLst/>
              <a:rect r="r" b="b" t="t" l="l"/>
              <a:pathLst>
                <a:path h="379469" w="4274726">
                  <a:moveTo>
                    <a:pt x="24327" y="0"/>
                  </a:moveTo>
                  <a:lnTo>
                    <a:pt x="4250399" y="0"/>
                  </a:lnTo>
                  <a:cubicBezTo>
                    <a:pt x="4263834" y="0"/>
                    <a:pt x="4274726" y="10891"/>
                    <a:pt x="4274726" y="24327"/>
                  </a:cubicBezTo>
                  <a:lnTo>
                    <a:pt x="4274726" y="355142"/>
                  </a:lnTo>
                  <a:cubicBezTo>
                    <a:pt x="4274726" y="368578"/>
                    <a:pt x="4263834" y="379469"/>
                    <a:pt x="4250399" y="379469"/>
                  </a:cubicBezTo>
                  <a:lnTo>
                    <a:pt x="24327" y="379469"/>
                  </a:lnTo>
                  <a:cubicBezTo>
                    <a:pt x="10891" y="379469"/>
                    <a:pt x="0" y="368578"/>
                    <a:pt x="0" y="355142"/>
                  </a:cubicBezTo>
                  <a:lnTo>
                    <a:pt x="0" y="24327"/>
                  </a:lnTo>
                  <a:cubicBezTo>
                    <a:pt x="0" y="10891"/>
                    <a:pt x="10891" y="0"/>
                    <a:pt x="24327" y="0"/>
                  </a:cubicBezTo>
                  <a:close/>
                </a:path>
              </a:pathLst>
            </a:custGeom>
            <a:solidFill>
              <a:srgbClr val="C0B3A0">
                <a:alpha val="53725"/>
              </a:srgbClr>
            </a:solidFill>
          </p:spPr>
        </p:sp>
        <p:sp>
          <p:nvSpPr>
            <p:cNvPr name="TextBox 8" id="8"/>
            <p:cNvSpPr txBox="true"/>
            <p:nvPr/>
          </p:nvSpPr>
          <p:spPr>
            <a:xfrm>
              <a:off x="0" y="-38100"/>
              <a:ext cx="4274726" cy="417569"/>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440811" y="3091687"/>
            <a:ext cx="15614591" cy="1600200"/>
          </a:xfrm>
          <a:prstGeom prst="rect">
            <a:avLst/>
          </a:prstGeom>
        </p:spPr>
        <p:txBody>
          <a:bodyPr anchor="t" rtlCol="false" tIns="0" lIns="0" bIns="0" rIns="0">
            <a:spAutoFit/>
          </a:bodyPr>
          <a:lstStyle/>
          <a:p>
            <a:pPr algn="just">
              <a:lnSpc>
                <a:spcPts val="4200"/>
              </a:lnSpc>
            </a:pPr>
            <a:r>
              <a:rPr lang="en-US" sz="3000" b="true">
                <a:solidFill>
                  <a:srgbClr val="252930"/>
                </a:solidFill>
                <a:latin typeface="Maven Pro Bold"/>
                <a:ea typeface="Maven Pro Bold"/>
                <a:cs typeface="Maven Pro Bold"/>
                <a:sym typeface="Maven Pro Bold"/>
              </a:rPr>
              <a:t>Phosphorus</a:t>
            </a:r>
            <a:r>
              <a:rPr lang="en-US" sz="3000">
                <a:solidFill>
                  <a:srgbClr val="252930"/>
                </a:solidFill>
                <a:latin typeface="Maven Pro"/>
                <a:ea typeface="Maven Pro"/>
                <a:cs typeface="Maven Pro"/>
                <a:sym typeface="Maven Pro"/>
              </a:rPr>
              <a:t>:Uniform distribution with peaks around 40–60, and fewer data points above 120.</a:t>
            </a:r>
          </a:p>
          <a:p>
            <a:pPr algn="just">
              <a:lnSpc>
                <a:spcPts val="4200"/>
              </a:lnSpc>
            </a:pPr>
          </a:p>
        </p:txBody>
      </p:sp>
      <p:grpSp>
        <p:nvGrpSpPr>
          <p:cNvPr name="Group 10" id="10"/>
          <p:cNvGrpSpPr/>
          <p:nvPr/>
        </p:nvGrpSpPr>
        <p:grpSpPr>
          <a:xfrm rot="0">
            <a:off x="1032436" y="4592334"/>
            <a:ext cx="16230600" cy="1126471"/>
            <a:chOff x="0" y="0"/>
            <a:chExt cx="4274726" cy="296684"/>
          </a:xfrm>
        </p:grpSpPr>
        <p:sp>
          <p:nvSpPr>
            <p:cNvPr name="Freeform 11" id="11"/>
            <p:cNvSpPr/>
            <p:nvPr/>
          </p:nvSpPr>
          <p:spPr>
            <a:xfrm flipH="false" flipV="false" rot="0">
              <a:off x="0" y="0"/>
              <a:ext cx="4274726" cy="296684"/>
            </a:xfrm>
            <a:custGeom>
              <a:avLst/>
              <a:gdLst/>
              <a:ahLst/>
              <a:cxnLst/>
              <a:rect r="r" b="b" t="t" l="l"/>
              <a:pathLst>
                <a:path h="296684" w="4274726">
                  <a:moveTo>
                    <a:pt x="24327" y="0"/>
                  </a:moveTo>
                  <a:lnTo>
                    <a:pt x="4250399" y="0"/>
                  </a:lnTo>
                  <a:cubicBezTo>
                    <a:pt x="4263834" y="0"/>
                    <a:pt x="4274726" y="10891"/>
                    <a:pt x="4274726" y="24327"/>
                  </a:cubicBezTo>
                  <a:lnTo>
                    <a:pt x="4274726" y="272357"/>
                  </a:lnTo>
                  <a:cubicBezTo>
                    <a:pt x="4274726" y="278809"/>
                    <a:pt x="4272163" y="284997"/>
                    <a:pt x="4267601" y="289559"/>
                  </a:cubicBezTo>
                  <a:cubicBezTo>
                    <a:pt x="4263039" y="294121"/>
                    <a:pt x="4256851" y="296684"/>
                    <a:pt x="4250399" y="296684"/>
                  </a:cubicBezTo>
                  <a:lnTo>
                    <a:pt x="24327" y="296684"/>
                  </a:lnTo>
                  <a:cubicBezTo>
                    <a:pt x="10891" y="296684"/>
                    <a:pt x="0" y="285792"/>
                    <a:pt x="0" y="272357"/>
                  </a:cubicBezTo>
                  <a:lnTo>
                    <a:pt x="0" y="24327"/>
                  </a:lnTo>
                  <a:cubicBezTo>
                    <a:pt x="0" y="10891"/>
                    <a:pt x="10891" y="0"/>
                    <a:pt x="24327" y="0"/>
                  </a:cubicBezTo>
                  <a:close/>
                </a:path>
              </a:pathLst>
            </a:custGeom>
            <a:solidFill>
              <a:srgbClr val="C0B3A0">
                <a:alpha val="53725"/>
              </a:srgbClr>
            </a:solidFill>
          </p:spPr>
        </p:sp>
        <p:sp>
          <p:nvSpPr>
            <p:cNvPr name="TextBox 12" id="12"/>
            <p:cNvSpPr txBox="true"/>
            <p:nvPr/>
          </p:nvSpPr>
          <p:spPr>
            <a:xfrm>
              <a:off x="0" y="-38100"/>
              <a:ext cx="4274726" cy="334784"/>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232598" y="4741232"/>
            <a:ext cx="15822804" cy="1066800"/>
          </a:xfrm>
          <a:prstGeom prst="rect">
            <a:avLst/>
          </a:prstGeom>
        </p:spPr>
        <p:txBody>
          <a:bodyPr anchor="t" rtlCol="false" tIns="0" lIns="0" bIns="0" rIns="0">
            <a:spAutoFit/>
          </a:bodyPr>
          <a:lstStyle/>
          <a:p>
            <a:pPr algn="just">
              <a:lnSpc>
                <a:spcPts val="4200"/>
              </a:lnSpc>
            </a:pPr>
            <a:r>
              <a:rPr lang="en-US" sz="3000" b="true">
                <a:solidFill>
                  <a:srgbClr val="252930"/>
                </a:solidFill>
                <a:latin typeface="Maven Pro Bold"/>
                <a:ea typeface="Maven Pro Bold"/>
                <a:cs typeface="Maven Pro Bold"/>
                <a:sym typeface="Maven Pro Bold"/>
              </a:rPr>
              <a:t>Potassium</a:t>
            </a:r>
            <a:r>
              <a:rPr lang="en-US" sz="3000">
                <a:solidFill>
                  <a:srgbClr val="252930"/>
                </a:solidFill>
                <a:latin typeface="Maven Pro"/>
                <a:ea typeface="Maven Pro"/>
                <a:cs typeface="Maven Pro"/>
                <a:sym typeface="Maven Pro"/>
              </a:rPr>
              <a:t> : Skewed towards lower values, with most data points concentrated below 50.</a:t>
            </a:r>
          </a:p>
          <a:p>
            <a:pPr algn="just">
              <a:lnSpc>
                <a:spcPts val="4200"/>
              </a:lnSpc>
            </a:pPr>
          </a:p>
        </p:txBody>
      </p:sp>
      <p:sp>
        <p:nvSpPr>
          <p:cNvPr name="Freeform 14" id="14"/>
          <p:cNvSpPr/>
          <p:nvPr/>
        </p:nvSpPr>
        <p:spPr>
          <a:xfrm flipH="true" flipV="false" rot="0">
            <a:off x="-1469233" y="-1143643"/>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1032436" y="6008057"/>
            <a:ext cx="16230600" cy="1387325"/>
            <a:chOff x="0" y="0"/>
            <a:chExt cx="4274726" cy="365386"/>
          </a:xfrm>
        </p:grpSpPr>
        <p:sp>
          <p:nvSpPr>
            <p:cNvPr name="Freeform 17" id="17"/>
            <p:cNvSpPr/>
            <p:nvPr/>
          </p:nvSpPr>
          <p:spPr>
            <a:xfrm flipH="false" flipV="false" rot="0">
              <a:off x="0" y="0"/>
              <a:ext cx="4274726" cy="365386"/>
            </a:xfrm>
            <a:custGeom>
              <a:avLst/>
              <a:gdLst/>
              <a:ahLst/>
              <a:cxnLst/>
              <a:rect r="r" b="b" t="t" l="l"/>
              <a:pathLst>
                <a:path h="365386" w="4274726">
                  <a:moveTo>
                    <a:pt x="24327" y="0"/>
                  </a:moveTo>
                  <a:lnTo>
                    <a:pt x="4250399" y="0"/>
                  </a:lnTo>
                  <a:cubicBezTo>
                    <a:pt x="4263834" y="0"/>
                    <a:pt x="4274726" y="10891"/>
                    <a:pt x="4274726" y="24327"/>
                  </a:cubicBezTo>
                  <a:lnTo>
                    <a:pt x="4274726" y="341059"/>
                  </a:lnTo>
                  <a:cubicBezTo>
                    <a:pt x="4274726" y="347511"/>
                    <a:pt x="4272163" y="353699"/>
                    <a:pt x="4267601" y="358261"/>
                  </a:cubicBezTo>
                  <a:cubicBezTo>
                    <a:pt x="4263039" y="362823"/>
                    <a:pt x="4256851" y="365386"/>
                    <a:pt x="4250399" y="365386"/>
                  </a:cubicBezTo>
                  <a:lnTo>
                    <a:pt x="24327" y="365386"/>
                  </a:lnTo>
                  <a:cubicBezTo>
                    <a:pt x="10891" y="365386"/>
                    <a:pt x="0" y="354494"/>
                    <a:pt x="0" y="341059"/>
                  </a:cubicBezTo>
                  <a:lnTo>
                    <a:pt x="0" y="24327"/>
                  </a:lnTo>
                  <a:cubicBezTo>
                    <a:pt x="0" y="10891"/>
                    <a:pt x="10891" y="0"/>
                    <a:pt x="24327" y="0"/>
                  </a:cubicBezTo>
                  <a:close/>
                </a:path>
              </a:pathLst>
            </a:custGeom>
            <a:solidFill>
              <a:srgbClr val="C0B3A0">
                <a:alpha val="53725"/>
              </a:srgbClr>
            </a:solidFill>
          </p:spPr>
        </p:sp>
        <p:sp>
          <p:nvSpPr>
            <p:cNvPr name="TextBox 18" id="18"/>
            <p:cNvSpPr txBox="true"/>
            <p:nvPr/>
          </p:nvSpPr>
          <p:spPr>
            <a:xfrm>
              <a:off x="0" y="-38100"/>
              <a:ext cx="4274726" cy="403486"/>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232598" y="6156955"/>
            <a:ext cx="15822804" cy="1600200"/>
          </a:xfrm>
          <a:prstGeom prst="rect">
            <a:avLst/>
          </a:prstGeom>
        </p:spPr>
        <p:txBody>
          <a:bodyPr anchor="t" rtlCol="false" tIns="0" lIns="0" bIns="0" rIns="0">
            <a:spAutoFit/>
          </a:bodyPr>
          <a:lstStyle/>
          <a:p>
            <a:pPr algn="just">
              <a:lnSpc>
                <a:spcPts val="4200"/>
              </a:lnSpc>
            </a:pPr>
            <a:r>
              <a:rPr lang="en-US" sz="3000" b="true">
                <a:solidFill>
                  <a:srgbClr val="252930"/>
                </a:solidFill>
                <a:latin typeface="Maven Pro Bold"/>
                <a:ea typeface="Maven Pro Bold"/>
                <a:cs typeface="Maven Pro Bold"/>
                <a:sym typeface="Maven Pro Bold"/>
              </a:rPr>
              <a:t>Temperature</a:t>
            </a:r>
            <a:r>
              <a:rPr lang="en-US" sz="3000">
                <a:solidFill>
                  <a:srgbClr val="252930"/>
                </a:solidFill>
                <a:latin typeface="Maven Pro"/>
                <a:ea typeface="Maven Pro"/>
                <a:cs typeface="Maven Pro"/>
                <a:sym typeface="Maven Pro"/>
              </a:rPr>
              <a:t> : Bell-shaped distribution with most frequent values around 20–25°C, resembling a normal distribution.</a:t>
            </a:r>
          </a:p>
          <a:p>
            <a:pPr algn="just">
              <a:lnSpc>
                <a:spcPts val="4200"/>
              </a:lnSpc>
            </a:pPr>
          </a:p>
        </p:txBody>
      </p:sp>
      <p:grpSp>
        <p:nvGrpSpPr>
          <p:cNvPr name="Group 20" id="20"/>
          <p:cNvGrpSpPr/>
          <p:nvPr/>
        </p:nvGrpSpPr>
        <p:grpSpPr>
          <a:xfrm rot="0">
            <a:off x="1032436" y="7757155"/>
            <a:ext cx="16230600" cy="1330333"/>
            <a:chOff x="0" y="0"/>
            <a:chExt cx="4274726" cy="350376"/>
          </a:xfrm>
        </p:grpSpPr>
        <p:sp>
          <p:nvSpPr>
            <p:cNvPr name="Freeform 21" id="21"/>
            <p:cNvSpPr/>
            <p:nvPr/>
          </p:nvSpPr>
          <p:spPr>
            <a:xfrm flipH="false" flipV="false" rot="0">
              <a:off x="0" y="0"/>
              <a:ext cx="4274726" cy="350376"/>
            </a:xfrm>
            <a:custGeom>
              <a:avLst/>
              <a:gdLst/>
              <a:ahLst/>
              <a:cxnLst/>
              <a:rect r="r" b="b" t="t" l="l"/>
              <a:pathLst>
                <a:path h="350376" w="4274726">
                  <a:moveTo>
                    <a:pt x="24327" y="0"/>
                  </a:moveTo>
                  <a:lnTo>
                    <a:pt x="4250399" y="0"/>
                  </a:lnTo>
                  <a:cubicBezTo>
                    <a:pt x="4263834" y="0"/>
                    <a:pt x="4274726" y="10891"/>
                    <a:pt x="4274726" y="24327"/>
                  </a:cubicBezTo>
                  <a:lnTo>
                    <a:pt x="4274726" y="326049"/>
                  </a:lnTo>
                  <a:cubicBezTo>
                    <a:pt x="4274726" y="339484"/>
                    <a:pt x="4263834" y="350376"/>
                    <a:pt x="4250399" y="350376"/>
                  </a:cubicBezTo>
                  <a:lnTo>
                    <a:pt x="24327" y="350376"/>
                  </a:lnTo>
                  <a:cubicBezTo>
                    <a:pt x="10891" y="350376"/>
                    <a:pt x="0" y="339484"/>
                    <a:pt x="0" y="326049"/>
                  </a:cubicBezTo>
                  <a:lnTo>
                    <a:pt x="0" y="24327"/>
                  </a:lnTo>
                  <a:cubicBezTo>
                    <a:pt x="0" y="10891"/>
                    <a:pt x="10891" y="0"/>
                    <a:pt x="24327" y="0"/>
                  </a:cubicBezTo>
                  <a:close/>
                </a:path>
              </a:pathLst>
            </a:custGeom>
            <a:solidFill>
              <a:srgbClr val="C0B3A0">
                <a:alpha val="53725"/>
              </a:srgbClr>
            </a:solidFill>
          </p:spPr>
        </p:sp>
        <p:sp>
          <p:nvSpPr>
            <p:cNvPr name="TextBox 22" id="22"/>
            <p:cNvSpPr txBox="true"/>
            <p:nvPr/>
          </p:nvSpPr>
          <p:spPr>
            <a:xfrm>
              <a:off x="0" y="-38100"/>
              <a:ext cx="4274726" cy="388476"/>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1236334" y="7880677"/>
            <a:ext cx="15822804" cy="1600200"/>
          </a:xfrm>
          <a:prstGeom prst="rect">
            <a:avLst/>
          </a:prstGeom>
        </p:spPr>
        <p:txBody>
          <a:bodyPr anchor="t" rtlCol="false" tIns="0" lIns="0" bIns="0" rIns="0">
            <a:spAutoFit/>
          </a:bodyPr>
          <a:lstStyle/>
          <a:p>
            <a:pPr algn="just">
              <a:lnSpc>
                <a:spcPts val="4200"/>
              </a:lnSpc>
            </a:pPr>
            <a:r>
              <a:rPr lang="en-US" sz="3000" b="true">
                <a:solidFill>
                  <a:srgbClr val="252930"/>
                </a:solidFill>
                <a:latin typeface="Maven Pro Bold"/>
                <a:ea typeface="Maven Pro Bold"/>
                <a:cs typeface="Maven Pro Bold"/>
                <a:sym typeface="Maven Pro Bold"/>
              </a:rPr>
              <a:t>Humidity</a:t>
            </a:r>
            <a:r>
              <a:rPr lang="en-US" sz="3000">
                <a:solidFill>
                  <a:srgbClr val="252930"/>
                </a:solidFill>
                <a:latin typeface="Maven Pro"/>
                <a:ea typeface="Maven Pro"/>
                <a:cs typeface="Maven Pro"/>
                <a:sym typeface="Maven Pro"/>
              </a:rPr>
              <a:t> : Peaks significantly at 80–100, with fewer occurrences at moderate values (40–60).</a:t>
            </a:r>
          </a:p>
          <a:p>
            <a:pPr algn="just">
              <a:lnSpc>
                <a:spcPts val="42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grpSp>
        <p:nvGrpSpPr>
          <p:cNvPr name="Group 2" id="2"/>
          <p:cNvGrpSpPr/>
          <p:nvPr/>
        </p:nvGrpSpPr>
        <p:grpSpPr>
          <a:xfrm rot="0">
            <a:off x="1032436" y="2500095"/>
            <a:ext cx="16230600" cy="1440796"/>
            <a:chOff x="0" y="0"/>
            <a:chExt cx="4274726" cy="379469"/>
          </a:xfrm>
        </p:grpSpPr>
        <p:sp>
          <p:nvSpPr>
            <p:cNvPr name="Freeform 3" id="3"/>
            <p:cNvSpPr/>
            <p:nvPr/>
          </p:nvSpPr>
          <p:spPr>
            <a:xfrm flipH="false" flipV="false" rot="0">
              <a:off x="0" y="0"/>
              <a:ext cx="4274726" cy="379469"/>
            </a:xfrm>
            <a:custGeom>
              <a:avLst/>
              <a:gdLst/>
              <a:ahLst/>
              <a:cxnLst/>
              <a:rect r="r" b="b" t="t" l="l"/>
              <a:pathLst>
                <a:path h="379469" w="4274726">
                  <a:moveTo>
                    <a:pt x="24327" y="0"/>
                  </a:moveTo>
                  <a:lnTo>
                    <a:pt x="4250399" y="0"/>
                  </a:lnTo>
                  <a:cubicBezTo>
                    <a:pt x="4263834" y="0"/>
                    <a:pt x="4274726" y="10891"/>
                    <a:pt x="4274726" y="24327"/>
                  </a:cubicBezTo>
                  <a:lnTo>
                    <a:pt x="4274726" y="355142"/>
                  </a:lnTo>
                  <a:cubicBezTo>
                    <a:pt x="4274726" y="368578"/>
                    <a:pt x="4263834" y="379469"/>
                    <a:pt x="4250399" y="379469"/>
                  </a:cubicBezTo>
                  <a:lnTo>
                    <a:pt x="24327" y="379469"/>
                  </a:lnTo>
                  <a:cubicBezTo>
                    <a:pt x="10891" y="379469"/>
                    <a:pt x="0" y="368578"/>
                    <a:pt x="0" y="355142"/>
                  </a:cubicBezTo>
                  <a:lnTo>
                    <a:pt x="0" y="24327"/>
                  </a:lnTo>
                  <a:cubicBezTo>
                    <a:pt x="0" y="10891"/>
                    <a:pt x="10891" y="0"/>
                    <a:pt x="24327" y="0"/>
                  </a:cubicBezTo>
                  <a:close/>
                </a:path>
              </a:pathLst>
            </a:custGeom>
            <a:solidFill>
              <a:srgbClr val="C0B3A0">
                <a:alpha val="53725"/>
              </a:srgbClr>
            </a:solidFill>
          </p:spPr>
        </p:sp>
        <p:sp>
          <p:nvSpPr>
            <p:cNvPr name="TextBox 4" id="4"/>
            <p:cNvSpPr txBox="true"/>
            <p:nvPr/>
          </p:nvSpPr>
          <p:spPr>
            <a:xfrm>
              <a:off x="0" y="-38100"/>
              <a:ext cx="4274726" cy="41756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40811" y="2648993"/>
            <a:ext cx="15614591" cy="1600200"/>
          </a:xfrm>
          <a:prstGeom prst="rect">
            <a:avLst/>
          </a:prstGeom>
        </p:spPr>
        <p:txBody>
          <a:bodyPr anchor="t" rtlCol="false" tIns="0" lIns="0" bIns="0" rIns="0">
            <a:spAutoFit/>
          </a:bodyPr>
          <a:lstStyle/>
          <a:p>
            <a:pPr algn="just">
              <a:lnSpc>
                <a:spcPts val="4200"/>
              </a:lnSpc>
            </a:pPr>
            <a:r>
              <a:rPr lang="en-US" sz="3000" b="true">
                <a:solidFill>
                  <a:srgbClr val="252930"/>
                </a:solidFill>
                <a:latin typeface="Maven Pro Bold"/>
                <a:ea typeface="Maven Pro Bold"/>
                <a:cs typeface="Maven Pro Bold"/>
                <a:sym typeface="Maven Pro Bold"/>
              </a:rPr>
              <a:t>pH </a:t>
            </a:r>
            <a:r>
              <a:rPr lang="en-US" sz="3000">
                <a:solidFill>
                  <a:srgbClr val="252930"/>
                </a:solidFill>
                <a:latin typeface="Maven Pro"/>
                <a:ea typeface="Maven Pro"/>
                <a:cs typeface="Maven Pro"/>
                <a:sym typeface="Maven Pro"/>
              </a:rPr>
              <a:t>: Bell-shaped distribution centered around 6–7, indicating predominantly near-neutral soil pH.</a:t>
            </a:r>
          </a:p>
          <a:p>
            <a:pPr algn="just">
              <a:lnSpc>
                <a:spcPts val="4200"/>
              </a:lnSpc>
            </a:pPr>
          </a:p>
        </p:txBody>
      </p:sp>
      <p:grpSp>
        <p:nvGrpSpPr>
          <p:cNvPr name="Group 6" id="6"/>
          <p:cNvGrpSpPr/>
          <p:nvPr/>
        </p:nvGrpSpPr>
        <p:grpSpPr>
          <a:xfrm rot="0">
            <a:off x="1032436" y="4149639"/>
            <a:ext cx="16230600" cy="1440796"/>
            <a:chOff x="0" y="0"/>
            <a:chExt cx="4274726" cy="379469"/>
          </a:xfrm>
        </p:grpSpPr>
        <p:sp>
          <p:nvSpPr>
            <p:cNvPr name="Freeform 7" id="7"/>
            <p:cNvSpPr/>
            <p:nvPr/>
          </p:nvSpPr>
          <p:spPr>
            <a:xfrm flipH="false" flipV="false" rot="0">
              <a:off x="0" y="0"/>
              <a:ext cx="4274726" cy="379469"/>
            </a:xfrm>
            <a:custGeom>
              <a:avLst/>
              <a:gdLst/>
              <a:ahLst/>
              <a:cxnLst/>
              <a:rect r="r" b="b" t="t" l="l"/>
              <a:pathLst>
                <a:path h="379469" w="4274726">
                  <a:moveTo>
                    <a:pt x="24327" y="0"/>
                  </a:moveTo>
                  <a:lnTo>
                    <a:pt x="4250399" y="0"/>
                  </a:lnTo>
                  <a:cubicBezTo>
                    <a:pt x="4263834" y="0"/>
                    <a:pt x="4274726" y="10891"/>
                    <a:pt x="4274726" y="24327"/>
                  </a:cubicBezTo>
                  <a:lnTo>
                    <a:pt x="4274726" y="355142"/>
                  </a:lnTo>
                  <a:cubicBezTo>
                    <a:pt x="4274726" y="368578"/>
                    <a:pt x="4263834" y="379469"/>
                    <a:pt x="4250399" y="379469"/>
                  </a:cubicBezTo>
                  <a:lnTo>
                    <a:pt x="24327" y="379469"/>
                  </a:lnTo>
                  <a:cubicBezTo>
                    <a:pt x="10891" y="379469"/>
                    <a:pt x="0" y="368578"/>
                    <a:pt x="0" y="355142"/>
                  </a:cubicBezTo>
                  <a:lnTo>
                    <a:pt x="0" y="24327"/>
                  </a:lnTo>
                  <a:cubicBezTo>
                    <a:pt x="0" y="10891"/>
                    <a:pt x="10891" y="0"/>
                    <a:pt x="24327" y="0"/>
                  </a:cubicBezTo>
                  <a:close/>
                </a:path>
              </a:pathLst>
            </a:custGeom>
            <a:solidFill>
              <a:srgbClr val="C0B3A0">
                <a:alpha val="53725"/>
              </a:srgbClr>
            </a:solidFill>
          </p:spPr>
        </p:sp>
        <p:sp>
          <p:nvSpPr>
            <p:cNvPr name="TextBox 8" id="8"/>
            <p:cNvSpPr txBox="true"/>
            <p:nvPr/>
          </p:nvSpPr>
          <p:spPr>
            <a:xfrm>
              <a:off x="0" y="-38100"/>
              <a:ext cx="4274726" cy="417569"/>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232598" y="4298537"/>
            <a:ext cx="15822804" cy="1600200"/>
          </a:xfrm>
          <a:prstGeom prst="rect">
            <a:avLst/>
          </a:prstGeom>
        </p:spPr>
        <p:txBody>
          <a:bodyPr anchor="t" rtlCol="false" tIns="0" lIns="0" bIns="0" rIns="0">
            <a:spAutoFit/>
          </a:bodyPr>
          <a:lstStyle/>
          <a:p>
            <a:pPr algn="just">
              <a:lnSpc>
                <a:spcPts val="4200"/>
              </a:lnSpc>
            </a:pPr>
            <a:r>
              <a:rPr lang="en-US" sz="3000" b="true">
                <a:solidFill>
                  <a:srgbClr val="252930"/>
                </a:solidFill>
                <a:latin typeface="Maven Pro Bold"/>
                <a:ea typeface="Maven Pro Bold"/>
                <a:cs typeface="Maven Pro Bold"/>
                <a:sym typeface="Maven Pro Bold"/>
              </a:rPr>
              <a:t>Rainfall</a:t>
            </a:r>
            <a:r>
              <a:rPr lang="en-US" sz="3000">
                <a:solidFill>
                  <a:srgbClr val="252930"/>
                </a:solidFill>
                <a:latin typeface="Maven Pro"/>
                <a:ea typeface="Maven Pro"/>
                <a:cs typeface="Maven Pro"/>
                <a:sym typeface="Maven Pro"/>
              </a:rPr>
              <a:t> :Bi-modal distribution with peaks at 100 and 250, with few data points at very low or high rainfall levels.</a:t>
            </a:r>
          </a:p>
          <a:p>
            <a:pPr algn="just">
              <a:lnSpc>
                <a:spcPts val="4200"/>
              </a:lnSpc>
            </a:pPr>
          </a:p>
        </p:txBody>
      </p:sp>
      <p:sp>
        <p:nvSpPr>
          <p:cNvPr name="Freeform 10" id="10"/>
          <p:cNvSpPr/>
          <p:nvPr/>
        </p:nvSpPr>
        <p:spPr>
          <a:xfrm flipH="true" flipV="false" rot="0">
            <a:off x="-1469233" y="-1143643"/>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032436" y="5799986"/>
            <a:ext cx="16230600" cy="1412575"/>
            <a:chOff x="0" y="0"/>
            <a:chExt cx="4274726" cy="372036"/>
          </a:xfrm>
        </p:grpSpPr>
        <p:sp>
          <p:nvSpPr>
            <p:cNvPr name="Freeform 13" id="13"/>
            <p:cNvSpPr/>
            <p:nvPr/>
          </p:nvSpPr>
          <p:spPr>
            <a:xfrm flipH="false" flipV="false" rot="0">
              <a:off x="0" y="0"/>
              <a:ext cx="4274726" cy="372036"/>
            </a:xfrm>
            <a:custGeom>
              <a:avLst/>
              <a:gdLst/>
              <a:ahLst/>
              <a:cxnLst/>
              <a:rect r="r" b="b" t="t" l="l"/>
              <a:pathLst>
                <a:path h="372036" w="4274726">
                  <a:moveTo>
                    <a:pt x="24327" y="0"/>
                  </a:moveTo>
                  <a:lnTo>
                    <a:pt x="4250399" y="0"/>
                  </a:lnTo>
                  <a:cubicBezTo>
                    <a:pt x="4263834" y="0"/>
                    <a:pt x="4274726" y="10891"/>
                    <a:pt x="4274726" y="24327"/>
                  </a:cubicBezTo>
                  <a:lnTo>
                    <a:pt x="4274726" y="347709"/>
                  </a:lnTo>
                  <a:cubicBezTo>
                    <a:pt x="4274726" y="361145"/>
                    <a:pt x="4263834" y="372036"/>
                    <a:pt x="4250399" y="372036"/>
                  </a:cubicBezTo>
                  <a:lnTo>
                    <a:pt x="24327" y="372036"/>
                  </a:lnTo>
                  <a:cubicBezTo>
                    <a:pt x="10891" y="372036"/>
                    <a:pt x="0" y="361145"/>
                    <a:pt x="0" y="347709"/>
                  </a:cubicBezTo>
                  <a:lnTo>
                    <a:pt x="0" y="24327"/>
                  </a:lnTo>
                  <a:cubicBezTo>
                    <a:pt x="0" y="10891"/>
                    <a:pt x="10891" y="0"/>
                    <a:pt x="24327" y="0"/>
                  </a:cubicBezTo>
                  <a:close/>
                </a:path>
              </a:pathLst>
            </a:custGeom>
            <a:solidFill>
              <a:srgbClr val="C0B3A0">
                <a:alpha val="53725"/>
              </a:srgbClr>
            </a:solidFill>
          </p:spPr>
        </p:sp>
        <p:sp>
          <p:nvSpPr>
            <p:cNvPr name="TextBox 14" id="14"/>
            <p:cNvSpPr txBox="true"/>
            <p:nvPr/>
          </p:nvSpPr>
          <p:spPr>
            <a:xfrm>
              <a:off x="0" y="-38100"/>
              <a:ext cx="4274726" cy="410136"/>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228862" y="5939535"/>
            <a:ext cx="15822804" cy="1600200"/>
          </a:xfrm>
          <a:prstGeom prst="rect">
            <a:avLst/>
          </a:prstGeom>
        </p:spPr>
        <p:txBody>
          <a:bodyPr anchor="t" rtlCol="false" tIns="0" lIns="0" bIns="0" rIns="0">
            <a:spAutoFit/>
          </a:bodyPr>
          <a:lstStyle/>
          <a:p>
            <a:pPr algn="just">
              <a:lnSpc>
                <a:spcPts val="4200"/>
              </a:lnSpc>
            </a:pPr>
            <a:r>
              <a:rPr lang="en-US" sz="3000" b="true">
                <a:solidFill>
                  <a:srgbClr val="252930"/>
                </a:solidFill>
                <a:latin typeface="Maven Pro Bold"/>
                <a:ea typeface="Maven Pro Bold"/>
                <a:cs typeface="Maven Pro Bold"/>
                <a:sym typeface="Maven Pro Bold"/>
              </a:rPr>
              <a:t>Temperature-Humidity Index (THI): </a:t>
            </a:r>
            <a:r>
              <a:rPr lang="en-US" sz="3000">
                <a:solidFill>
                  <a:srgbClr val="252930"/>
                </a:solidFill>
                <a:latin typeface="Maven Pro"/>
                <a:ea typeface="Maven Pro"/>
                <a:cs typeface="Maven Pro"/>
                <a:sym typeface="Maven Pro"/>
              </a:rPr>
              <a:t>Slightly bell-shaped distribution, with most values between 70–90, indicating balanced heat stress conditions.</a:t>
            </a:r>
          </a:p>
          <a:p>
            <a:pPr algn="just">
              <a:lnSpc>
                <a:spcPts val="4200"/>
              </a:lnSpc>
            </a:pPr>
          </a:p>
        </p:txBody>
      </p:sp>
      <p:grpSp>
        <p:nvGrpSpPr>
          <p:cNvPr name="Group 16" id="16"/>
          <p:cNvGrpSpPr/>
          <p:nvPr/>
        </p:nvGrpSpPr>
        <p:grpSpPr>
          <a:xfrm rot="0">
            <a:off x="1026832" y="7445908"/>
            <a:ext cx="16230600" cy="1529805"/>
            <a:chOff x="0" y="0"/>
            <a:chExt cx="4274726" cy="402912"/>
          </a:xfrm>
        </p:grpSpPr>
        <p:sp>
          <p:nvSpPr>
            <p:cNvPr name="Freeform 17" id="17"/>
            <p:cNvSpPr/>
            <p:nvPr/>
          </p:nvSpPr>
          <p:spPr>
            <a:xfrm flipH="false" flipV="false" rot="0">
              <a:off x="0" y="0"/>
              <a:ext cx="4274726" cy="402912"/>
            </a:xfrm>
            <a:custGeom>
              <a:avLst/>
              <a:gdLst/>
              <a:ahLst/>
              <a:cxnLst/>
              <a:rect r="r" b="b" t="t" l="l"/>
              <a:pathLst>
                <a:path h="402912" w="4274726">
                  <a:moveTo>
                    <a:pt x="24327" y="0"/>
                  </a:moveTo>
                  <a:lnTo>
                    <a:pt x="4250399" y="0"/>
                  </a:lnTo>
                  <a:cubicBezTo>
                    <a:pt x="4263834" y="0"/>
                    <a:pt x="4274726" y="10891"/>
                    <a:pt x="4274726" y="24327"/>
                  </a:cubicBezTo>
                  <a:lnTo>
                    <a:pt x="4274726" y="378585"/>
                  </a:lnTo>
                  <a:cubicBezTo>
                    <a:pt x="4274726" y="392020"/>
                    <a:pt x="4263834" y="402912"/>
                    <a:pt x="4250399" y="402912"/>
                  </a:cubicBezTo>
                  <a:lnTo>
                    <a:pt x="24327" y="402912"/>
                  </a:lnTo>
                  <a:cubicBezTo>
                    <a:pt x="10891" y="402912"/>
                    <a:pt x="0" y="392020"/>
                    <a:pt x="0" y="378585"/>
                  </a:cubicBezTo>
                  <a:lnTo>
                    <a:pt x="0" y="24327"/>
                  </a:lnTo>
                  <a:cubicBezTo>
                    <a:pt x="0" y="10891"/>
                    <a:pt x="10891" y="0"/>
                    <a:pt x="24327" y="0"/>
                  </a:cubicBezTo>
                  <a:close/>
                </a:path>
              </a:pathLst>
            </a:custGeom>
            <a:solidFill>
              <a:srgbClr val="C0B3A0">
                <a:alpha val="53725"/>
              </a:srgbClr>
            </a:solidFill>
          </p:spPr>
        </p:sp>
        <p:sp>
          <p:nvSpPr>
            <p:cNvPr name="TextBox 18" id="18"/>
            <p:cNvSpPr txBox="true"/>
            <p:nvPr/>
          </p:nvSpPr>
          <p:spPr>
            <a:xfrm>
              <a:off x="0" y="-38100"/>
              <a:ext cx="4274726" cy="441012"/>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228862" y="7705725"/>
            <a:ext cx="15826540" cy="1600182"/>
          </a:xfrm>
          <a:prstGeom prst="rect">
            <a:avLst/>
          </a:prstGeom>
        </p:spPr>
        <p:txBody>
          <a:bodyPr anchor="t" rtlCol="false" tIns="0" lIns="0" bIns="0" rIns="0">
            <a:spAutoFit/>
          </a:bodyPr>
          <a:lstStyle/>
          <a:p>
            <a:pPr algn="just">
              <a:lnSpc>
                <a:spcPts val="4200"/>
              </a:lnSpc>
            </a:pPr>
            <a:r>
              <a:rPr lang="en-US" sz="3000" b="true">
                <a:solidFill>
                  <a:srgbClr val="252930"/>
                </a:solidFill>
                <a:latin typeface="Maven Pro Bold"/>
                <a:ea typeface="Maven Pro Bold"/>
                <a:cs typeface="Maven Pro Bold"/>
                <a:sym typeface="Maven Pro Bold"/>
              </a:rPr>
              <a:t>Water Availability Index (WAI):</a:t>
            </a:r>
            <a:r>
              <a:rPr lang="en-US" sz="3000">
                <a:solidFill>
                  <a:srgbClr val="252930"/>
                </a:solidFill>
                <a:latin typeface="Maven Pro"/>
                <a:ea typeface="Maven Pro"/>
                <a:cs typeface="Maven Pro"/>
                <a:sym typeface="Maven Pro"/>
              </a:rPr>
              <a:t> Peak near 150, with most values between 100–200, indicating moderate water availability</a:t>
            </a:r>
          </a:p>
          <a:p>
            <a:pPr algn="just">
              <a:lnSpc>
                <a:spcPts val="42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9392"/>
            <a:ext cx="14602376" cy="8968222"/>
          </a:xfrm>
          <a:custGeom>
            <a:avLst/>
            <a:gdLst/>
            <a:ahLst/>
            <a:cxnLst/>
            <a:rect r="r" b="b" t="t" l="l"/>
            <a:pathLst>
              <a:path h="8968222" w="14602376">
                <a:moveTo>
                  <a:pt x="0" y="0"/>
                </a:moveTo>
                <a:lnTo>
                  <a:pt x="14602376" y="0"/>
                </a:lnTo>
                <a:lnTo>
                  <a:pt x="14602376" y="8968222"/>
                </a:lnTo>
                <a:lnTo>
                  <a:pt x="0" y="8968222"/>
                </a:lnTo>
                <a:lnTo>
                  <a:pt x="0" y="0"/>
                </a:lnTo>
                <a:close/>
              </a:path>
            </a:pathLst>
          </a:custGeom>
          <a:blipFill>
            <a:blip r:embed="rId2"/>
            <a:stretch>
              <a:fillRect l="0" t="0" r="0" b="0"/>
            </a:stretch>
          </a:blipFill>
        </p:spPr>
      </p:sp>
      <p:sp>
        <p:nvSpPr>
          <p:cNvPr name="TextBox 3" id="3"/>
          <p:cNvSpPr txBox="true"/>
          <p:nvPr/>
        </p:nvSpPr>
        <p:spPr>
          <a:xfrm rot="0">
            <a:off x="7282923" y="9199054"/>
            <a:ext cx="11005077" cy="712071"/>
          </a:xfrm>
          <a:prstGeom prst="rect">
            <a:avLst/>
          </a:prstGeom>
        </p:spPr>
        <p:txBody>
          <a:bodyPr anchor="t" rtlCol="false" tIns="0" lIns="0" bIns="0" rIns="0">
            <a:spAutoFit/>
          </a:bodyPr>
          <a:lstStyle/>
          <a:p>
            <a:pPr algn="ctr">
              <a:lnSpc>
                <a:spcPts val="5901"/>
              </a:lnSpc>
            </a:pPr>
            <a:r>
              <a:rPr lang="en-US" sz="4215" b="true">
                <a:solidFill>
                  <a:srgbClr val="000000"/>
                </a:solidFill>
                <a:latin typeface="Canva Sans Bold"/>
                <a:ea typeface="Canva Sans Bold"/>
                <a:cs typeface="Canva Sans Bold"/>
                <a:sym typeface="Canva Sans Bold"/>
              </a:rPr>
              <a:t>Outlier </a:t>
            </a:r>
            <a:r>
              <a:rPr lang="en-US" sz="4215" b="true">
                <a:solidFill>
                  <a:srgbClr val="000000"/>
                </a:solidFill>
                <a:latin typeface="Canva Sans Bold"/>
                <a:ea typeface="Canva Sans Bold"/>
                <a:cs typeface="Canva Sans Bold"/>
                <a:sym typeface="Canva Sans Bold"/>
              </a:rPr>
              <a:t>Detection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69233" y="-1143643"/>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12914" y="0"/>
            <a:ext cx="11662172" cy="10287000"/>
          </a:xfrm>
          <a:custGeom>
            <a:avLst/>
            <a:gdLst/>
            <a:ahLst/>
            <a:cxnLst/>
            <a:rect r="r" b="b" t="t" l="l"/>
            <a:pathLst>
              <a:path h="10287000" w="11662172">
                <a:moveTo>
                  <a:pt x="0" y="0"/>
                </a:moveTo>
                <a:lnTo>
                  <a:pt x="11662172" y="0"/>
                </a:lnTo>
                <a:lnTo>
                  <a:pt x="11662172" y="10287000"/>
                </a:lnTo>
                <a:lnTo>
                  <a:pt x="0" y="10287000"/>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921680" y="4185626"/>
            <a:ext cx="12444639" cy="930909"/>
          </a:xfrm>
          <a:prstGeom prst="rect">
            <a:avLst/>
          </a:prstGeom>
        </p:spPr>
        <p:txBody>
          <a:bodyPr anchor="t" rtlCol="false" tIns="0" lIns="0" bIns="0" rIns="0">
            <a:spAutoFit/>
          </a:bodyPr>
          <a:lstStyle/>
          <a:p>
            <a:pPr algn="ctr">
              <a:lnSpc>
                <a:spcPts val="6559"/>
              </a:lnSpc>
            </a:pPr>
            <a:r>
              <a:rPr lang="en-US" b="true" sz="8199">
                <a:solidFill>
                  <a:srgbClr val="252930"/>
                </a:solidFill>
                <a:latin typeface="Maven Pro Bold"/>
                <a:ea typeface="Maven Pro Bold"/>
                <a:cs typeface="Maven Pro Bold"/>
                <a:sym typeface="Maven Pro Bold"/>
              </a:rPr>
              <a:t>PREDICTIVE ANALYSIS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921680" y="1592493"/>
            <a:ext cx="12444639" cy="930909"/>
          </a:xfrm>
          <a:prstGeom prst="rect">
            <a:avLst/>
          </a:prstGeom>
        </p:spPr>
        <p:txBody>
          <a:bodyPr anchor="t" rtlCol="false" tIns="0" lIns="0" bIns="0" rIns="0">
            <a:spAutoFit/>
          </a:bodyPr>
          <a:lstStyle/>
          <a:p>
            <a:pPr algn="ctr">
              <a:lnSpc>
                <a:spcPts val="6559"/>
              </a:lnSpc>
            </a:pPr>
            <a:r>
              <a:rPr lang="en-US" b="true" sz="8199">
                <a:solidFill>
                  <a:srgbClr val="252930"/>
                </a:solidFill>
                <a:latin typeface="Maven Pro Bold"/>
                <a:ea typeface="Maven Pro Bold"/>
                <a:cs typeface="Maven Pro Bold"/>
                <a:sym typeface="Maven Pro Bold"/>
              </a:rPr>
              <a:t>MODEL TRAINING</a:t>
            </a:r>
          </a:p>
        </p:txBody>
      </p:sp>
      <p:sp>
        <p:nvSpPr>
          <p:cNvPr name="TextBox 3" id="3"/>
          <p:cNvSpPr txBox="true"/>
          <p:nvPr/>
        </p:nvSpPr>
        <p:spPr>
          <a:xfrm rot="0">
            <a:off x="1837679" y="3031716"/>
            <a:ext cx="15421621" cy="7408546"/>
          </a:xfrm>
          <a:prstGeom prst="rect">
            <a:avLst/>
          </a:prstGeom>
        </p:spPr>
        <p:txBody>
          <a:bodyPr anchor="t" rtlCol="false" tIns="0" lIns="0" bIns="0" rIns="0">
            <a:spAutoFit/>
          </a:bodyPr>
          <a:lstStyle/>
          <a:p>
            <a:pPr algn="just" marL="906774" indent="-453387" lvl="1">
              <a:lnSpc>
                <a:spcPts val="5879"/>
              </a:lnSpc>
              <a:buFont typeface="Arial"/>
              <a:buChar char="•"/>
            </a:pPr>
            <a:r>
              <a:rPr lang="en-US" sz="4199">
                <a:solidFill>
                  <a:srgbClr val="252930"/>
                </a:solidFill>
                <a:latin typeface="Maven Pro"/>
                <a:ea typeface="Maven Pro"/>
                <a:cs typeface="Maven Pro"/>
                <a:sym typeface="Maven Pro"/>
              </a:rPr>
              <a:t>The dataset is split into training and testing sets using train_test_split.</a:t>
            </a:r>
          </a:p>
          <a:p>
            <a:pPr algn="just" marL="906774" indent="-453387" lvl="1">
              <a:lnSpc>
                <a:spcPts val="5879"/>
              </a:lnSpc>
              <a:spcBef>
                <a:spcPct val="0"/>
              </a:spcBef>
              <a:buFont typeface="Arial"/>
              <a:buChar char="•"/>
            </a:pPr>
            <a:r>
              <a:rPr lang="en-US" sz="4199">
                <a:solidFill>
                  <a:srgbClr val="252930"/>
                </a:solidFill>
                <a:latin typeface="Maven Pro"/>
                <a:ea typeface="Maven Pro"/>
                <a:cs typeface="Maven Pro"/>
                <a:sym typeface="Maven Pro"/>
              </a:rPr>
              <a:t>The classifier (DecisionTreeClassifier()) is trained on the training data using model.fit(x_train, y_train).</a:t>
            </a:r>
          </a:p>
          <a:p>
            <a:pPr algn="just" marL="906774" indent="-453387" lvl="1">
              <a:lnSpc>
                <a:spcPts val="5879"/>
              </a:lnSpc>
              <a:spcBef>
                <a:spcPct val="0"/>
              </a:spcBef>
              <a:buFont typeface="Arial"/>
              <a:buChar char="•"/>
            </a:pPr>
            <a:r>
              <a:rPr lang="en-US" sz="4199">
                <a:solidFill>
                  <a:srgbClr val="252930"/>
                </a:solidFill>
                <a:latin typeface="Maven Pro"/>
                <a:ea typeface="Maven Pro"/>
                <a:cs typeface="Maven Pro"/>
                <a:sym typeface="Maven Pro"/>
              </a:rPr>
              <a:t>Decision Trees in crop recommendation systems offer clear interpretability, handling both linear and non-linear relationships between environmental factors. They also identify key features influencing crop choices, are robust to outliers, and require minimal data preprocessing.</a:t>
            </a:r>
          </a:p>
          <a:p>
            <a:pPr algn="just">
              <a:lnSpc>
                <a:spcPts val="58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4135628" y="1620837"/>
            <a:ext cx="9749084" cy="1730376"/>
          </a:xfrm>
          <a:prstGeom prst="rect">
            <a:avLst/>
          </a:prstGeom>
        </p:spPr>
        <p:txBody>
          <a:bodyPr anchor="t" rtlCol="false" tIns="0" lIns="0" bIns="0" rIns="0">
            <a:spAutoFit/>
          </a:bodyPr>
          <a:lstStyle/>
          <a:p>
            <a:pPr algn="ctr">
              <a:lnSpc>
                <a:spcPts val="6400"/>
              </a:lnSpc>
            </a:pPr>
            <a:r>
              <a:rPr lang="en-US" b="true" sz="8000">
                <a:solidFill>
                  <a:srgbClr val="252930"/>
                </a:solidFill>
                <a:latin typeface="Maven Pro Bold"/>
                <a:ea typeface="Maven Pro Bold"/>
                <a:cs typeface="Maven Pro Bold"/>
                <a:sym typeface="Maven Pro Bold"/>
              </a:rPr>
              <a:t>PROBLEM STATEMENT</a:t>
            </a:r>
          </a:p>
        </p:txBody>
      </p:sp>
      <p:sp>
        <p:nvSpPr>
          <p:cNvPr name="TextBox 3" id="3"/>
          <p:cNvSpPr txBox="true"/>
          <p:nvPr/>
        </p:nvSpPr>
        <p:spPr>
          <a:xfrm rot="0">
            <a:off x="2386859" y="4244432"/>
            <a:ext cx="13716838" cy="1680845"/>
          </a:xfrm>
          <a:prstGeom prst="rect">
            <a:avLst/>
          </a:prstGeom>
        </p:spPr>
        <p:txBody>
          <a:bodyPr anchor="t" rtlCol="false" tIns="0" lIns="0" bIns="0" rIns="0">
            <a:spAutoFit/>
          </a:bodyPr>
          <a:lstStyle/>
          <a:p>
            <a:pPr algn="just">
              <a:lnSpc>
                <a:spcPts val="4480"/>
              </a:lnSpc>
            </a:pPr>
            <a:r>
              <a:rPr lang="en-US" sz="3200">
                <a:solidFill>
                  <a:srgbClr val="252930"/>
                </a:solidFill>
                <a:latin typeface="Maven Pro"/>
                <a:ea typeface="Maven Pro"/>
                <a:cs typeface="Maven Pro"/>
                <a:sym typeface="Maven Pro"/>
              </a:rPr>
              <a:t>Developing a machine learning-based crop recommendation system that analyzes key environmental factors to provide accurate crop suggestions, helping farmers optimize their decisions and increase productivity.</a:t>
            </a:r>
          </a:p>
        </p:txBody>
      </p:sp>
      <p:sp>
        <p:nvSpPr>
          <p:cNvPr name="Freeform 4" id="4"/>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921680" y="1592493"/>
            <a:ext cx="12444639" cy="930909"/>
          </a:xfrm>
          <a:prstGeom prst="rect">
            <a:avLst/>
          </a:prstGeom>
        </p:spPr>
        <p:txBody>
          <a:bodyPr anchor="t" rtlCol="false" tIns="0" lIns="0" bIns="0" rIns="0">
            <a:spAutoFit/>
          </a:bodyPr>
          <a:lstStyle/>
          <a:p>
            <a:pPr algn="ctr">
              <a:lnSpc>
                <a:spcPts val="6559"/>
              </a:lnSpc>
            </a:pPr>
            <a:r>
              <a:rPr lang="en-US" b="true" sz="8199">
                <a:solidFill>
                  <a:srgbClr val="252930"/>
                </a:solidFill>
                <a:latin typeface="Maven Pro Bold"/>
                <a:ea typeface="Maven Pro Bold"/>
                <a:cs typeface="Maven Pro Bold"/>
                <a:sym typeface="Maven Pro Bold"/>
              </a:rPr>
              <a:t>EVALUATION</a:t>
            </a:r>
          </a:p>
        </p:txBody>
      </p:sp>
      <p:sp>
        <p:nvSpPr>
          <p:cNvPr name="TextBox 3" id="3"/>
          <p:cNvSpPr txBox="true"/>
          <p:nvPr/>
        </p:nvSpPr>
        <p:spPr>
          <a:xfrm rot="0">
            <a:off x="1837679" y="3031716"/>
            <a:ext cx="15421621" cy="5922646"/>
          </a:xfrm>
          <a:prstGeom prst="rect">
            <a:avLst/>
          </a:prstGeom>
        </p:spPr>
        <p:txBody>
          <a:bodyPr anchor="t" rtlCol="false" tIns="0" lIns="0" bIns="0" rIns="0">
            <a:spAutoFit/>
          </a:bodyPr>
          <a:lstStyle/>
          <a:p>
            <a:pPr algn="l" marL="906774" indent="-453387" lvl="1">
              <a:lnSpc>
                <a:spcPts val="5879"/>
              </a:lnSpc>
              <a:buFont typeface="Arial"/>
              <a:buChar char="•"/>
            </a:pPr>
            <a:r>
              <a:rPr lang="en-US" sz="4199">
                <a:solidFill>
                  <a:srgbClr val="252930"/>
                </a:solidFill>
                <a:latin typeface="Maven Pro"/>
                <a:ea typeface="Maven Pro"/>
                <a:cs typeface="Maven Pro"/>
                <a:sym typeface="Maven Pro"/>
              </a:rPr>
              <a:t>Confusion Matrix: </a:t>
            </a:r>
            <a:r>
              <a:rPr lang="en-US" sz="4199">
                <a:solidFill>
                  <a:srgbClr val="252930"/>
                </a:solidFill>
                <a:latin typeface="Maven Pro"/>
                <a:ea typeface="Maven Pro"/>
                <a:cs typeface="Maven Pro"/>
                <a:sym typeface="Maven Pro"/>
              </a:rPr>
              <a:t>It displays how well the model predicted each class</a:t>
            </a:r>
          </a:p>
          <a:p>
            <a:pPr algn="l" marL="906774" indent="-453387" lvl="1">
              <a:lnSpc>
                <a:spcPts val="5879"/>
              </a:lnSpc>
              <a:spcBef>
                <a:spcPct val="0"/>
              </a:spcBef>
              <a:buFont typeface="Arial"/>
              <a:buChar char="•"/>
            </a:pPr>
            <a:r>
              <a:rPr lang="en-US" sz="4199">
                <a:solidFill>
                  <a:srgbClr val="252930"/>
                </a:solidFill>
                <a:latin typeface="Maven Pro"/>
                <a:ea typeface="Maven Pro"/>
                <a:cs typeface="Maven Pro"/>
                <a:sym typeface="Maven Pro"/>
              </a:rPr>
              <a:t>The Classification Report includes precision (relevance of selected items), recall (ability to identify relevant items), and F1-score (balance between precision and recall). It also shows support, the actual number of occurrences for each class in the dataset. </a:t>
            </a:r>
          </a:p>
          <a:p>
            <a:pPr algn="ctr">
              <a:lnSpc>
                <a:spcPts val="587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921680" y="1592493"/>
            <a:ext cx="12444639" cy="930909"/>
          </a:xfrm>
          <a:prstGeom prst="rect">
            <a:avLst/>
          </a:prstGeom>
        </p:spPr>
        <p:txBody>
          <a:bodyPr anchor="t" rtlCol="false" tIns="0" lIns="0" bIns="0" rIns="0">
            <a:spAutoFit/>
          </a:bodyPr>
          <a:lstStyle/>
          <a:p>
            <a:pPr algn="ctr">
              <a:lnSpc>
                <a:spcPts val="6559"/>
              </a:lnSpc>
            </a:pPr>
            <a:r>
              <a:rPr lang="en-US" b="true" sz="8199">
                <a:solidFill>
                  <a:srgbClr val="252930"/>
                </a:solidFill>
                <a:latin typeface="Maven Pro Bold"/>
                <a:ea typeface="Maven Pro Bold"/>
                <a:cs typeface="Maven Pro Bold"/>
                <a:sym typeface="Maven Pro Bold"/>
              </a:rPr>
              <a:t>RESULTS</a:t>
            </a:r>
          </a:p>
        </p:txBody>
      </p:sp>
      <p:sp>
        <p:nvSpPr>
          <p:cNvPr name="TextBox 3" id="3"/>
          <p:cNvSpPr txBox="true"/>
          <p:nvPr/>
        </p:nvSpPr>
        <p:spPr>
          <a:xfrm rot="0">
            <a:off x="1837679" y="3031716"/>
            <a:ext cx="15421621" cy="4436746"/>
          </a:xfrm>
          <a:prstGeom prst="rect">
            <a:avLst/>
          </a:prstGeom>
        </p:spPr>
        <p:txBody>
          <a:bodyPr anchor="t" rtlCol="false" tIns="0" lIns="0" bIns="0" rIns="0">
            <a:spAutoFit/>
          </a:bodyPr>
          <a:lstStyle/>
          <a:p>
            <a:pPr algn="l" marL="906774" indent="-453387" lvl="1">
              <a:lnSpc>
                <a:spcPts val="5879"/>
              </a:lnSpc>
              <a:buFont typeface="Arial"/>
              <a:buChar char="•"/>
            </a:pPr>
            <a:r>
              <a:rPr lang="en-US" sz="4199">
                <a:solidFill>
                  <a:srgbClr val="252930"/>
                </a:solidFill>
                <a:latin typeface="Maven Pro"/>
                <a:ea typeface="Maven Pro"/>
                <a:cs typeface="Maven Pro"/>
                <a:sym typeface="Maven Pro"/>
              </a:rPr>
              <a:t>The model performs very well, achieving near-perfect accuracy (98%).</a:t>
            </a:r>
          </a:p>
          <a:p>
            <a:pPr algn="l" marL="906774" indent="-453387" lvl="1">
              <a:lnSpc>
                <a:spcPts val="5879"/>
              </a:lnSpc>
              <a:buFont typeface="Arial"/>
              <a:buChar char="•"/>
            </a:pPr>
            <a:r>
              <a:rPr lang="en-US" sz="4199">
                <a:solidFill>
                  <a:srgbClr val="252930"/>
                </a:solidFill>
                <a:latin typeface="Maven Pro"/>
                <a:ea typeface="Maven Pro"/>
                <a:cs typeface="Maven Pro"/>
                <a:sym typeface="Maven Pro"/>
              </a:rPr>
              <a:t>Precision, recall, and F1-scores for each class are also high, indicating good classification for each fruit type (e.g., apple, banana, orange).</a:t>
            </a:r>
          </a:p>
          <a:p>
            <a:pPr algn="ctr">
              <a:lnSpc>
                <a:spcPts val="587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754150" y="3832722"/>
            <a:ext cx="12779699" cy="1791414"/>
          </a:xfrm>
          <a:prstGeom prst="rect">
            <a:avLst/>
          </a:prstGeom>
        </p:spPr>
        <p:txBody>
          <a:bodyPr anchor="t" rtlCol="false" tIns="0" lIns="0" bIns="0" rIns="0">
            <a:spAutoFit/>
          </a:bodyPr>
          <a:lstStyle/>
          <a:p>
            <a:pPr algn="ctr">
              <a:lnSpc>
                <a:spcPts val="12435"/>
              </a:lnSpc>
            </a:pPr>
            <a:r>
              <a:rPr lang="en-US" b="true" sz="15544">
                <a:solidFill>
                  <a:srgbClr val="252D37"/>
                </a:solidFill>
                <a:latin typeface="Maven Pro Bold"/>
                <a:ea typeface="Maven Pro Bold"/>
                <a:cs typeface="Maven Pro Bold"/>
                <a:sym typeface="Maven Pro Bold"/>
              </a:rPr>
              <a:t>Thank You</a:t>
            </a:r>
          </a:p>
        </p:txBody>
      </p:sp>
      <p:sp>
        <p:nvSpPr>
          <p:cNvPr name="TextBox 3" id="3"/>
          <p:cNvSpPr txBox="true"/>
          <p:nvPr/>
        </p:nvSpPr>
        <p:spPr>
          <a:xfrm rot="0">
            <a:off x="4243940" y="5955758"/>
            <a:ext cx="9800119" cy="790235"/>
          </a:xfrm>
          <a:prstGeom prst="rect">
            <a:avLst/>
          </a:prstGeom>
        </p:spPr>
        <p:txBody>
          <a:bodyPr anchor="t" rtlCol="false" tIns="0" lIns="0" bIns="0" rIns="0">
            <a:spAutoFit/>
          </a:bodyPr>
          <a:lstStyle/>
          <a:p>
            <a:pPr algn="ctr">
              <a:lnSpc>
                <a:spcPts val="5926"/>
              </a:lnSpc>
            </a:pPr>
            <a:r>
              <a:rPr lang="en-US" sz="5926">
                <a:solidFill>
                  <a:srgbClr val="252D37"/>
                </a:solidFill>
                <a:latin typeface="Maven Pro"/>
                <a:ea typeface="Maven Pro"/>
                <a:cs typeface="Maven Pro"/>
                <a:sym typeface="Maven Pro"/>
              </a:rPr>
              <a:t>For your attention</a:t>
            </a:r>
          </a:p>
        </p:txBody>
      </p:sp>
      <p:sp>
        <p:nvSpPr>
          <p:cNvPr name="Freeform 4" id="4"/>
          <p:cNvSpPr/>
          <p:nvPr/>
        </p:nvSpPr>
        <p:spPr>
          <a:xfrm flipH="false" flipV="false" rot="0">
            <a:off x="0" y="6974593"/>
            <a:ext cx="809919" cy="3227938"/>
          </a:xfrm>
          <a:custGeom>
            <a:avLst/>
            <a:gdLst/>
            <a:ahLst/>
            <a:cxnLst/>
            <a:rect r="r" b="b" t="t" l="l"/>
            <a:pathLst>
              <a:path h="3227938" w="809919">
                <a:moveTo>
                  <a:pt x="0" y="0"/>
                </a:moveTo>
                <a:lnTo>
                  <a:pt x="809919" y="0"/>
                </a:lnTo>
                <a:lnTo>
                  <a:pt x="809919" y="3227938"/>
                </a:lnTo>
                <a:lnTo>
                  <a:pt x="0" y="3227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3969" y="8304597"/>
            <a:ext cx="4261740" cy="2130870"/>
          </a:xfrm>
          <a:custGeom>
            <a:avLst/>
            <a:gdLst/>
            <a:ahLst/>
            <a:cxnLst/>
            <a:rect r="r" b="b" t="t" l="l"/>
            <a:pathLst>
              <a:path h="2130870" w="4261740">
                <a:moveTo>
                  <a:pt x="0" y="0"/>
                </a:moveTo>
                <a:lnTo>
                  <a:pt x="4261740" y="0"/>
                </a:lnTo>
                <a:lnTo>
                  <a:pt x="4261740" y="2130870"/>
                </a:lnTo>
                <a:lnTo>
                  <a:pt x="0" y="2130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17582856" y="118636"/>
            <a:ext cx="809919" cy="3227938"/>
          </a:xfrm>
          <a:custGeom>
            <a:avLst/>
            <a:gdLst/>
            <a:ahLst/>
            <a:cxnLst/>
            <a:rect r="r" b="b" t="t" l="l"/>
            <a:pathLst>
              <a:path h="3227938" w="809919">
                <a:moveTo>
                  <a:pt x="0" y="0"/>
                </a:moveTo>
                <a:lnTo>
                  <a:pt x="809919" y="0"/>
                </a:lnTo>
                <a:lnTo>
                  <a:pt x="809919" y="3227938"/>
                </a:lnTo>
                <a:lnTo>
                  <a:pt x="0" y="3227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2517066" y="-114300"/>
            <a:ext cx="4261740" cy="2130870"/>
          </a:xfrm>
          <a:custGeom>
            <a:avLst/>
            <a:gdLst/>
            <a:ahLst/>
            <a:cxnLst/>
            <a:rect r="r" b="b" t="t" l="l"/>
            <a:pathLst>
              <a:path h="2130870" w="4261740">
                <a:moveTo>
                  <a:pt x="0" y="0"/>
                </a:moveTo>
                <a:lnTo>
                  <a:pt x="4261740" y="0"/>
                </a:lnTo>
                <a:lnTo>
                  <a:pt x="4261740" y="2130870"/>
                </a:lnTo>
                <a:lnTo>
                  <a:pt x="0" y="2130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OBJECTIVES</a:t>
            </a:r>
          </a:p>
        </p:txBody>
      </p:sp>
      <p:grpSp>
        <p:nvGrpSpPr>
          <p:cNvPr name="Group 3" id="3"/>
          <p:cNvGrpSpPr/>
          <p:nvPr/>
        </p:nvGrpSpPr>
        <p:grpSpPr>
          <a:xfrm rot="0">
            <a:off x="1939313" y="2943752"/>
            <a:ext cx="15516465" cy="5663402"/>
            <a:chOff x="0" y="0"/>
            <a:chExt cx="20688620" cy="7551203"/>
          </a:xfrm>
        </p:grpSpPr>
        <p:grpSp>
          <p:nvGrpSpPr>
            <p:cNvPr name="Group 4" id="4"/>
            <p:cNvGrpSpPr/>
            <p:nvPr/>
          </p:nvGrpSpPr>
          <p:grpSpPr>
            <a:xfrm rot="0">
              <a:off x="0" y="0"/>
              <a:ext cx="1473815" cy="14738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B3A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1</a:t>
              </a:r>
            </a:p>
          </p:txBody>
        </p:sp>
        <p:grpSp>
          <p:nvGrpSpPr>
            <p:cNvPr name="Group 8" id="8"/>
            <p:cNvGrpSpPr/>
            <p:nvPr/>
          </p:nvGrpSpPr>
          <p:grpSpPr>
            <a:xfrm rot="0">
              <a:off x="0" y="2742037"/>
              <a:ext cx="1473815" cy="14738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B3A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2872617"/>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2</a:t>
              </a:r>
            </a:p>
          </p:txBody>
        </p:sp>
        <p:grpSp>
          <p:nvGrpSpPr>
            <p:cNvPr name="Group 12" id="12"/>
            <p:cNvGrpSpPr/>
            <p:nvPr/>
          </p:nvGrpSpPr>
          <p:grpSpPr>
            <a:xfrm rot="0">
              <a:off x="0" y="5484075"/>
              <a:ext cx="1473815" cy="14738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B3A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5614654"/>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3</a:t>
              </a:r>
            </a:p>
          </p:txBody>
        </p:sp>
        <p:sp>
          <p:nvSpPr>
            <p:cNvPr name="TextBox 16" id="16"/>
            <p:cNvSpPr txBox="true"/>
            <p:nvPr/>
          </p:nvSpPr>
          <p:spPr>
            <a:xfrm rot="0">
              <a:off x="1711697" y="-63120"/>
              <a:ext cx="18976923" cy="3152344"/>
            </a:xfrm>
            <a:prstGeom prst="rect">
              <a:avLst/>
            </a:prstGeom>
          </p:spPr>
          <p:txBody>
            <a:bodyPr anchor="t" rtlCol="false" tIns="0" lIns="0" bIns="0" rIns="0">
              <a:spAutoFit/>
            </a:bodyPr>
            <a:lstStyle/>
            <a:p>
              <a:pPr algn="just">
                <a:lnSpc>
                  <a:spcPts val="4742"/>
                </a:lnSpc>
              </a:pPr>
              <a:r>
                <a:rPr lang="en-US" sz="3387">
                  <a:solidFill>
                    <a:srgbClr val="000000"/>
                  </a:solidFill>
                  <a:latin typeface="Alatsi"/>
                  <a:ea typeface="Alatsi"/>
                  <a:cs typeface="Alatsi"/>
                  <a:sym typeface="Alatsi"/>
                </a:rPr>
                <a:t>Analyze the distribution of attributes to identify patterns and ensure data quality.</a:t>
              </a:r>
            </a:p>
            <a:p>
              <a:pPr algn="l">
                <a:lnSpc>
                  <a:spcPts val="4742"/>
                </a:lnSpc>
              </a:pPr>
            </a:p>
            <a:p>
              <a:pPr algn="l">
                <a:lnSpc>
                  <a:spcPts val="4742"/>
                </a:lnSpc>
              </a:pPr>
            </a:p>
          </p:txBody>
        </p:sp>
        <p:sp>
          <p:nvSpPr>
            <p:cNvPr name="TextBox 17" id="17"/>
            <p:cNvSpPr txBox="true"/>
            <p:nvPr/>
          </p:nvSpPr>
          <p:spPr>
            <a:xfrm rot="0">
              <a:off x="1711697" y="2677140"/>
              <a:ext cx="18976923" cy="1457317"/>
            </a:xfrm>
            <a:prstGeom prst="rect">
              <a:avLst/>
            </a:prstGeom>
          </p:spPr>
          <p:txBody>
            <a:bodyPr anchor="t" rtlCol="false" tIns="0" lIns="0" bIns="0" rIns="0">
              <a:spAutoFit/>
            </a:bodyPr>
            <a:lstStyle/>
            <a:p>
              <a:pPr algn="just">
                <a:lnSpc>
                  <a:spcPts val="4462"/>
                </a:lnSpc>
              </a:pPr>
              <a:r>
                <a:rPr lang="en-US" sz="3187">
                  <a:solidFill>
                    <a:srgbClr val="000000"/>
                  </a:solidFill>
                  <a:latin typeface="Alatsi"/>
                  <a:ea typeface="Alatsi"/>
                  <a:cs typeface="Alatsi"/>
                  <a:sym typeface="Alatsi"/>
                </a:rPr>
                <a:t>Develop and integrate new features (e.g., Water Availability Index (WAI) and Temperature-Humidity Index (THI)) to enhance the dataset's predictive power.</a:t>
              </a:r>
            </a:p>
          </p:txBody>
        </p:sp>
        <p:sp>
          <p:nvSpPr>
            <p:cNvPr name="TextBox 18" id="18"/>
            <p:cNvSpPr txBox="true"/>
            <p:nvPr/>
          </p:nvSpPr>
          <p:spPr>
            <a:xfrm rot="0">
              <a:off x="1711697" y="5417400"/>
              <a:ext cx="18976923" cy="2133803"/>
            </a:xfrm>
            <a:prstGeom prst="rect">
              <a:avLst/>
            </a:prstGeom>
          </p:spPr>
          <p:txBody>
            <a:bodyPr anchor="t" rtlCol="false" tIns="0" lIns="0" bIns="0" rIns="0">
              <a:spAutoFit/>
            </a:bodyPr>
            <a:lstStyle/>
            <a:p>
              <a:pPr algn="just">
                <a:lnSpc>
                  <a:spcPts val="4322"/>
                </a:lnSpc>
              </a:pPr>
              <a:r>
                <a:rPr lang="en-US" sz="3087">
                  <a:solidFill>
                    <a:srgbClr val="000000"/>
                  </a:solidFill>
                  <a:latin typeface="Alatsi"/>
                  <a:ea typeface="Alatsi"/>
                  <a:cs typeface="Alatsi"/>
                  <a:sym typeface="Alatsi"/>
                </a:rPr>
                <a:t>Build machine learning model to predict crop types and evaluate their performance in terms of accuracy and interpretability.</a:t>
              </a:r>
            </a:p>
            <a:p>
              <a:pPr algn="l">
                <a:lnSpc>
                  <a:spcPts val="4322"/>
                </a:lnSpc>
              </a:pPr>
            </a:p>
          </p:txBody>
        </p:sp>
      </p:grpSp>
      <p:sp>
        <p:nvSpPr>
          <p:cNvPr name="AutoShape 19" id="19"/>
          <p:cNvSpPr/>
          <p:nvPr/>
        </p:nvSpPr>
        <p:spPr>
          <a:xfrm flipH="true" flipV="true">
            <a:off x="1621573" y="6889531"/>
            <a:ext cx="5403" cy="2997456"/>
          </a:xfrm>
          <a:prstGeom prst="line">
            <a:avLst/>
          </a:prstGeom>
          <a:ln cap="flat" w="114300">
            <a:solidFill>
              <a:srgbClr val="9FC3D0"/>
            </a:solidFill>
            <a:prstDash val="solid"/>
            <a:headEnd type="none" len="sm" w="sm"/>
            <a:tailEnd type="none" len="sm" w="sm"/>
          </a:ln>
        </p:spPr>
      </p:sp>
      <p:sp>
        <p:nvSpPr>
          <p:cNvPr name="AutoShape 20" id="20"/>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Freeform 21" id="21"/>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KEY QUESTIONS</a:t>
            </a:r>
          </a:p>
        </p:txBody>
      </p:sp>
      <p:grpSp>
        <p:nvGrpSpPr>
          <p:cNvPr name="Group 3" id="3"/>
          <p:cNvGrpSpPr/>
          <p:nvPr/>
        </p:nvGrpSpPr>
        <p:grpSpPr>
          <a:xfrm rot="0">
            <a:off x="1939313" y="2892931"/>
            <a:ext cx="1105361" cy="11053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B3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939313" y="2967053"/>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1</a:t>
            </a:r>
          </a:p>
        </p:txBody>
      </p:sp>
      <p:grpSp>
        <p:nvGrpSpPr>
          <p:cNvPr name="Group 7" id="7"/>
          <p:cNvGrpSpPr/>
          <p:nvPr/>
        </p:nvGrpSpPr>
        <p:grpSpPr>
          <a:xfrm rot="0">
            <a:off x="1939313" y="4949459"/>
            <a:ext cx="1105361" cy="11053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B3A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939313" y="5023581"/>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2</a:t>
            </a:r>
          </a:p>
        </p:txBody>
      </p:sp>
      <p:grpSp>
        <p:nvGrpSpPr>
          <p:cNvPr name="Group 11" id="11"/>
          <p:cNvGrpSpPr/>
          <p:nvPr/>
        </p:nvGrpSpPr>
        <p:grpSpPr>
          <a:xfrm rot="0">
            <a:off x="1939313" y="7005987"/>
            <a:ext cx="1105361" cy="11053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B3A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939313" y="7080109"/>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3</a:t>
            </a:r>
          </a:p>
        </p:txBody>
      </p:sp>
      <p:sp>
        <p:nvSpPr>
          <p:cNvPr name="TextBox 15" id="15"/>
          <p:cNvSpPr txBox="true"/>
          <p:nvPr/>
        </p:nvSpPr>
        <p:spPr>
          <a:xfrm rot="0">
            <a:off x="3223086" y="2828922"/>
            <a:ext cx="14232692" cy="2380927"/>
          </a:xfrm>
          <a:prstGeom prst="rect">
            <a:avLst/>
          </a:prstGeom>
        </p:spPr>
        <p:txBody>
          <a:bodyPr anchor="t" rtlCol="false" tIns="0" lIns="0" bIns="0" rIns="0">
            <a:spAutoFit/>
          </a:bodyPr>
          <a:lstStyle/>
          <a:p>
            <a:pPr algn="just">
              <a:lnSpc>
                <a:spcPts val="4742"/>
              </a:lnSpc>
            </a:pPr>
            <a:r>
              <a:rPr lang="en-US" sz="3387">
                <a:solidFill>
                  <a:srgbClr val="000000"/>
                </a:solidFill>
                <a:latin typeface="Alatsi"/>
                <a:ea typeface="Alatsi"/>
                <a:cs typeface="Alatsi"/>
                <a:sym typeface="Alatsi"/>
              </a:rPr>
              <a:t>How do environmental factors interact and influence the classification of different crops?</a:t>
            </a:r>
          </a:p>
          <a:p>
            <a:pPr algn="just">
              <a:lnSpc>
                <a:spcPts val="4742"/>
              </a:lnSpc>
            </a:pPr>
          </a:p>
          <a:p>
            <a:pPr algn="just">
              <a:lnSpc>
                <a:spcPts val="4742"/>
              </a:lnSpc>
            </a:pPr>
          </a:p>
        </p:txBody>
      </p:sp>
      <p:sp>
        <p:nvSpPr>
          <p:cNvPr name="TextBox 16" id="16"/>
          <p:cNvSpPr txBox="true"/>
          <p:nvPr/>
        </p:nvSpPr>
        <p:spPr>
          <a:xfrm rot="0">
            <a:off x="3223086" y="4964794"/>
            <a:ext cx="14232692" cy="1109656"/>
          </a:xfrm>
          <a:prstGeom prst="rect">
            <a:avLst/>
          </a:prstGeom>
        </p:spPr>
        <p:txBody>
          <a:bodyPr anchor="t" rtlCol="false" tIns="0" lIns="0" bIns="0" rIns="0">
            <a:spAutoFit/>
          </a:bodyPr>
          <a:lstStyle/>
          <a:p>
            <a:pPr algn="just">
              <a:lnSpc>
                <a:spcPts val="4462"/>
              </a:lnSpc>
            </a:pPr>
            <a:r>
              <a:rPr lang="en-US" sz="3187">
                <a:solidFill>
                  <a:srgbClr val="000000"/>
                </a:solidFill>
                <a:latin typeface="Alatsi"/>
                <a:ea typeface="Alatsi"/>
                <a:cs typeface="Alatsi"/>
                <a:sym typeface="Alatsi"/>
              </a:rPr>
              <a:t>Can a machine learning model effectively predict crop types based on environmental and soil attributes, and performs best for this dataset?</a:t>
            </a:r>
          </a:p>
        </p:txBody>
      </p:sp>
      <p:sp>
        <p:nvSpPr>
          <p:cNvPr name="TextBox 17" id="17"/>
          <p:cNvSpPr txBox="true"/>
          <p:nvPr/>
        </p:nvSpPr>
        <p:spPr>
          <a:xfrm rot="0">
            <a:off x="3223086" y="6939312"/>
            <a:ext cx="14232692" cy="1078894"/>
          </a:xfrm>
          <a:prstGeom prst="rect">
            <a:avLst/>
          </a:prstGeom>
        </p:spPr>
        <p:txBody>
          <a:bodyPr anchor="t" rtlCol="false" tIns="0" lIns="0" bIns="0" rIns="0">
            <a:spAutoFit/>
          </a:bodyPr>
          <a:lstStyle/>
          <a:p>
            <a:pPr algn="l">
              <a:lnSpc>
                <a:spcPts val="4322"/>
              </a:lnSpc>
            </a:pPr>
            <a:r>
              <a:rPr lang="en-US" sz="3087">
                <a:solidFill>
                  <a:srgbClr val="000000"/>
                </a:solidFill>
                <a:latin typeface="Alatsi"/>
                <a:ea typeface="Alatsi"/>
                <a:cs typeface="Alatsi"/>
                <a:sym typeface="Alatsi"/>
              </a:rPr>
              <a:t>How does the inclusion of engineered features like THI and WAI improve the model's accuracy in predicting crop classifications?</a:t>
            </a:r>
          </a:p>
        </p:txBody>
      </p:sp>
      <p:sp>
        <p:nvSpPr>
          <p:cNvPr name="AutoShape 18" id="18"/>
          <p:cNvSpPr/>
          <p:nvPr/>
        </p:nvSpPr>
        <p:spPr>
          <a:xfrm flipH="true" flipV="true">
            <a:off x="1621573" y="6889531"/>
            <a:ext cx="5403" cy="2997456"/>
          </a:xfrm>
          <a:prstGeom prst="line">
            <a:avLst/>
          </a:prstGeom>
          <a:ln cap="flat" w="114300">
            <a:solidFill>
              <a:srgbClr val="9FC3D0"/>
            </a:solidFill>
            <a:prstDash val="solid"/>
            <a:headEnd type="none" len="sm" w="sm"/>
            <a:tailEnd type="none" len="sm" w="sm"/>
          </a:ln>
        </p:spPr>
      </p:sp>
      <p:sp>
        <p:nvSpPr>
          <p:cNvPr name="AutoShape 19" id="19"/>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Freeform 20" id="20"/>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false" flipV="false" rot="0">
            <a:off x="-732365" y="-561924"/>
            <a:ext cx="5555759" cy="4373898"/>
          </a:xfrm>
          <a:custGeom>
            <a:avLst/>
            <a:gdLst/>
            <a:ahLst/>
            <a:cxnLst/>
            <a:rect r="r" b="b" t="t" l="l"/>
            <a:pathLst>
              <a:path h="4373898" w="5555759">
                <a:moveTo>
                  <a:pt x="0" y="0"/>
                </a:moveTo>
                <a:lnTo>
                  <a:pt x="5555759" y="0"/>
                </a:lnTo>
                <a:lnTo>
                  <a:pt x="5555759" y="4373898"/>
                </a:lnTo>
                <a:lnTo>
                  <a:pt x="0" y="4373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2226649" y="7708808"/>
            <a:ext cx="7315200" cy="3098985"/>
          </a:xfrm>
          <a:custGeom>
            <a:avLst/>
            <a:gdLst/>
            <a:ahLst/>
            <a:cxnLst/>
            <a:rect r="r" b="b" t="t" l="l"/>
            <a:pathLst>
              <a:path h="3098985" w="7315200">
                <a:moveTo>
                  <a:pt x="7315200" y="0"/>
                </a:moveTo>
                <a:lnTo>
                  <a:pt x="0" y="0"/>
                </a:lnTo>
                <a:lnTo>
                  <a:pt x="0" y="3098984"/>
                </a:lnTo>
                <a:lnTo>
                  <a:pt x="7315200" y="3098984"/>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86400" y="4248242"/>
            <a:ext cx="7315200" cy="252707"/>
          </a:xfrm>
          <a:custGeom>
            <a:avLst/>
            <a:gdLst/>
            <a:ahLst/>
            <a:cxnLst/>
            <a:rect r="r" b="b" t="t" l="l"/>
            <a:pathLst>
              <a:path h="252707" w="7315200">
                <a:moveTo>
                  <a:pt x="0" y="0"/>
                </a:moveTo>
                <a:lnTo>
                  <a:pt x="7315200" y="0"/>
                </a:lnTo>
                <a:lnTo>
                  <a:pt x="7315200" y="252707"/>
                </a:lnTo>
                <a:lnTo>
                  <a:pt x="0" y="2527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60571" y="5928085"/>
            <a:ext cx="3571373" cy="1530612"/>
            <a:chOff x="0" y="0"/>
            <a:chExt cx="940609" cy="403124"/>
          </a:xfrm>
        </p:grpSpPr>
        <p:sp>
          <p:nvSpPr>
            <p:cNvPr name="Freeform 6" id="6"/>
            <p:cNvSpPr/>
            <p:nvPr/>
          </p:nvSpPr>
          <p:spPr>
            <a:xfrm flipH="false" flipV="false" rot="0">
              <a:off x="0" y="0"/>
              <a:ext cx="940609" cy="403124"/>
            </a:xfrm>
            <a:custGeom>
              <a:avLst/>
              <a:gdLst/>
              <a:ahLst/>
              <a:cxnLst/>
              <a:rect r="r" b="b" t="t" l="l"/>
              <a:pathLst>
                <a:path h="403124" w="940609">
                  <a:moveTo>
                    <a:pt x="0" y="0"/>
                  </a:moveTo>
                  <a:lnTo>
                    <a:pt x="940609" y="0"/>
                  </a:lnTo>
                  <a:lnTo>
                    <a:pt x="940609" y="403124"/>
                  </a:lnTo>
                  <a:lnTo>
                    <a:pt x="0" y="403124"/>
                  </a:lnTo>
                  <a:close/>
                </a:path>
              </a:pathLst>
            </a:custGeom>
            <a:solidFill>
              <a:srgbClr val="163C3F"/>
            </a:solidFill>
          </p:spPr>
        </p:sp>
        <p:sp>
          <p:nvSpPr>
            <p:cNvPr name="TextBox 7" id="7"/>
            <p:cNvSpPr txBox="true"/>
            <p:nvPr/>
          </p:nvSpPr>
          <p:spPr>
            <a:xfrm>
              <a:off x="0" y="-38100"/>
              <a:ext cx="940609" cy="44122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571373" y="2155011"/>
            <a:ext cx="11145253" cy="1749425"/>
          </a:xfrm>
          <a:prstGeom prst="rect">
            <a:avLst/>
          </a:prstGeom>
        </p:spPr>
        <p:txBody>
          <a:bodyPr anchor="t" rtlCol="false" tIns="0" lIns="0" bIns="0" rIns="0">
            <a:spAutoFit/>
          </a:bodyPr>
          <a:lstStyle/>
          <a:p>
            <a:pPr algn="ctr">
              <a:lnSpc>
                <a:spcPts val="7000"/>
              </a:lnSpc>
            </a:pPr>
          </a:p>
          <a:p>
            <a:pPr algn="ctr">
              <a:lnSpc>
                <a:spcPts val="7000"/>
              </a:lnSpc>
            </a:pPr>
            <a:r>
              <a:rPr lang="en-US" sz="5000">
                <a:solidFill>
                  <a:srgbClr val="163C3F"/>
                </a:solidFill>
                <a:latin typeface="League Spartan"/>
                <a:ea typeface="League Spartan"/>
                <a:cs typeface="League Spartan"/>
                <a:sym typeface="League Spartan"/>
              </a:rPr>
              <a:t>RESEARCH METHODOLOGY</a:t>
            </a:r>
          </a:p>
        </p:txBody>
      </p:sp>
      <p:sp>
        <p:nvSpPr>
          <p:cNvPr name="TextBox 9" id="9"/>
          <p:cNvSpPr txBox="true"/>
          <p:nvPr/>
        </p:nvSpPr>
        <p:spPr>
          <a:xfrm rot="0">
            <a:off x="-184396" y="6213967"/>
            <a:ext cx="3877080" cy="646430"/>
          </a:xfrm>
          <a:prstGeom prst="rect">
            <a:avLst/>
          </a:prstGeom>
        </p:spPr>
        <p:txBody>
          <a:bodyPr anchor="t" rtlCol="false" tIns="0" lIns="0" bIns="0" rIns="0">
            <a:spAutoFit/>
          </a:bodyPr>
          <a:lstStyle/>
          <a:p>
            <a:pPr algn="ctr">
              <a:lnSpc>
                <a:spcPts val="5320"/>
              </a:lnSpc>
            </a:pPr>
            <a:r>
              <a:rPr lang="en-US" sz="3800">
                <a:solidFill>
                  <a:srgbClr val="DCE3EC"/>
                </a:solidFill>
                <a:latin typeface="Lato"/>
                <a:ea typeface="Lato"/>
                <a:cs typeface="Lato"/>
                <a:sym typeface="Lato"/>
              </a:rPr>
              <a:t>Data Collection</a:t>
            </a:r>
          </a:p>
        </p:txBody>
      </p:sp>
      <p:grpSp>
        <p:nvGrpSpPr>
          <p:cNvPr name="Group 10" id="10"/>
          <p:cNvGrpSpPr/>
          <p:nvPr/>
        </p:nvGrpSpPr>
        <p:grpSpPr>
          <a:xfrm rot="0">
            <a:off x="3571373" y="5928085"/>
            <a:ext cx="4269971" cy="1530612"/>
            <a:chOff x="0" y="0"/>
            <a:chExt cx="1124601" cy="403124"/>
          </a:xfrm>
        </p:grpSpPr>
        <p:sp>
          <p:nvSpPr>
            <p:cNvPr name="Freeform 11" id="11"/>
            <p:cNvSpPr/>
            <p:nvPr/>
          </p:nvSpPr>
          <p:spPr>
            <a:xfrm flipH="false" flipV="false" rot="0">
              <a:off x="0" y="0"/>
              <a:ext cx="1124601" cy="403124"/>
            </a:xfrm>
            <a:custGeom>
              <a:avLst/>
              <a:gdLst/>
              <a:ahLst/>
              <a:cxnLst/>
              <a:rect r="r" b="b" t="t" l="l"/>
              <a:pathLst>
                <a:path h="403124" w="1124601">
                  <a:moveTo>
                    <a:pt x="0" y="0"/>
                  </a:moveTo>
                  <a:lnTo>
                    <a:pt x="1124601" y="0"/>
                  </a:lnTo>
                  <a:lnTo>
                    <a:pt x="1124601" y="403124"/>
                  </a:lnTo>
                  <a:lnTo>
                    <a:pt x="0" y="403124"/>
                  </a:lnTo>
                  <a:close/>
                </a:path>
              </a:pathLst>
            </a:custGeom>
            <a:solidFill>
              <a:srgbClr val="C0B3A0"/>
            </a:solidFill>
          </p:spPr>
        </p:sp>
        <p:sp>
          <p:nvSpPr>
            <p:cNvPr name="TextBox 12" id="12"/>
            <p:cNvSpPr txBox="true"/>
            <p:nvPr/>
          </p:nvSpPr>
          <p:spPr>
            <a:xfrm>
              <a:off x="0" y="-38100"/>
              <a:ext cx="1124601" cy="441224"/>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329088" y="6264767"/>
            <a:ext cx="4709140" cy="622935"/>
          </a:xfrm>
          <a:prstGeom prst="rect">
            <a:avLst/>
          </a:prstGeom>
        </p:spPr>
        <p:txBody>
          <a:bodyPr anchor="t" rtlCol="false" tIns="0" lIns="0" bIns="0" rIns="0">
            <a:spAutoFit/>
          </a:bodyPr>
          <a:lstStyle/>
          <a:p>
            <a:pPr algn="ctr">
              <a:lnSpc>
                <a:spcPts val="5040"/>
              </a:lnSpc>
            </a:pPr>
            <a:r>
              <a:rPr lang="en-US" sz="3600">
                <a:solidFill>
                  <a:srgbClr val="163C3F"/>
                </a:solidFill>
                <a:latin typeface="Lato"/>
                <a:ea typeface="Lato"/>
                <a:cs typeface="Lato"/>
                <a:sym typeface="Lato"/>
              </a:rPr>
              <a:t>Data Preprocessing</a:t>
            </a:r>
          </a:p>
        </p:txBody>
      </p:sp>
      <p:grpSp>
        <p:nvGrpSpPr>
          <p:cNvPr name="Group 14" id="14"/>
          <p:cNvGrpSpPr/>
          <p:nvPr/>
        </p:nvGrpSpPr>
        <p:grpSpPr>
          <a:xfrm rot="0">
            <a:off x="10487413" y="5928085"/>
            <a:ext cx="3551271" cy="1530612"/>
            <a:chOff x="0" y="0"/>
            <a:chExt cx="935314" cy="403124"/>
          </a:xfrm>
        </p:grpSpPr>
        <p:sp>
          <p:nvSpPr>
            <p:cNvPr name="Freeform 15" id="15"/>
            <p:cNvSpPr/>
            <p:nvPr/>
          </p:nvSpPr>
          <p:spPr>
            <a:xfrm flipH="false" flipV="false" rot="0">
              <a:off x="0" y="0"/>
              <a:ext cx="935314" cy="403124"/>
            </a:xfrm>
            <a:custGeom>
              <a:avLst/>
              <a:gdLst/>
              <a:ahLst/>
              <a:cxnLst/>
              <a:rect r="r" b="b" t="t" l="l"/>
              <a:pathLst>
                <a:path h="403124" w="935314">
                  <a:moveTo>
                    <a:pt x="0" y="0"/>
                  </a:moveTo>
                  <a:lnTo>
                    <a:pt x="935314" y="0"/>
                  </a:lnTo>
                  <a:lnTo>
                    <a:pt x="935314" y="403124"/>
                  </a:lnTo>
                  <a:lnTo>
                    <a:pt x="0" y="403124"/>
                  </a:lnTo>
                  <a:close/>
                </a:path>
              </a:pathLst>
            </a:custGeom>
            <a:solidFill>
              <a:srgbClr val="163C3F"/>
            </a:solidFill>
          </p:spPr>
        </p:sp>
        <p:sp>
          <p:nvSpPr>
            <p:cNvPr name="TextBox 16" id="16"/>
            <p:cNvSpPr txBox="true"/>
            <p:nvPr/>
          </p:nvSpPr>
          <p:spPr>
            <a:xfrm>
              <a:off x="0" y="-38100"/>
              <a:ext cx="935314" cy="441224"/>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0414615" y="6264767"/>
            <a:ext cx="3624069" cy="639445"/>
          </a:xfrm>
          <a:prstGeom prst="rect">
            <a:avLst/>
          </a:prstGeom>
        </p:spPr>
        <p:txBody>
          <a:bodyPr anchor="t" rtlCol="false" tIns="0" lIns="0" bIns="0" rIns="0">
            <a:spAutoFit/>
          </a:bodyPr>
          <a:lstStyle/>
          <a:p>
            <a:pPr algn="ctr">
              <a:lnSpc>
                <a:spcPts val="5180"/>
              </a:lnSpc>
            </a:pPr>
            <a:r>
              <a:rPr lang="en-US" sz="3700">
                <a:solidFill>
                  <a:srgbClr val="DCE3EC"/>
                </a:solidFill>
                <a:latin typeface="Lato"/>
                <a:ea typeface="Lato"/>
                <a:cs typeface="Lato"/>
                <a:sym typeface="Lato"/>
              </a:rPr>
              <a:t>Model Training</a:t>
            </a:r>
          </a:p>
        </p:txBody>
      </p:sp>
      <p:grpSp>
        <p:nvGrpSpPr>
          <p:cNvPr name="Group 18" id="18"/>
          <p:cNvGrpSpPr/>
          <p:nvPr/>
        </p:nvGrpSpPr>
        <p:grpSpPr>
          <a:xfrm rot="0">
            <a:off x="14095834" y="5928085"/>
            <a:ext cx="4048477" cy="1530612"/>
            <a:chOff x="0" y="0"/>
            <a:chExt cx="1066266" cy="403124"/>
          </a:xfrm>
        </p:grpSpPr>
        <p:sp>
          <p:nvSpPr>
            <p:cNvPr name="Freeform 19" id="19"/>
            <p:cNvSpPr/>
            <p:nvPr/>
          </p:nvSpPr>
          <p:spPr>
            <a:xfrm flipH="false" flipV="false" rot="0">
              <a:off x="0" y="0"/>
              <a:ext cx="1066266" cy="403124"/>
            </a:xfrm>
            <a:custGeom>
              <a:avLst/>
              <a:gdLst/>
              <a:ahLst/>
              <a:cxnLst/>
              <a:rect r="r" b="b" t="t" l="l"/>
              <a:pathLst>
                <a:path h="403124" w="1066266">
                  <a:moveTo>
                    <a:pt x="0" y="0"/>
                  </a:moveTo>
                  <a:lnTo>
                    <a:pt x="1066266" y="0"/>
                  </a:lnTo>
                  <a:lnTo>
                    <a:pt x="1066266" y="403124"/>
                  </a:lnTo>
                  <a:lnTo>
                    <a:pt x="0" y="403124"/>
                  </a:lnTo>
                  <a:close/>
                </a:path>
              </a:pathLst>
            </a:custGeom>
            <a:solidFill>
              <a:srgbClr val="C0B3A0"/>
            </a:solidFill>
          </p:spPr>
        </p:sp>
        <p:sp>
          <p:nvSpPr>
            <p:cNvPr name="TextBox 20" id="20"/>
            <p:cNvSpPr txBox="true"/>
            <p:nvPr/>
          </p:nvSpPr>
          <p:spPr>
            <a:xfrm>
              <a:off x="0" y="-38100"/>
              <a:ext cx="1066266" cy="441224"/>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3677342" y="6213967"/>
            <a:ext cx="4709140" cy="639445"/>
          </a:xfrm>
          <a:prstGeom prst="rect">
            <a:avLst/>
          </a:prstGeom>
        </p:spPr>
        <p:txBody>
          <a:bodyPr anchor="t" rtlCol="false" tIns="0" lIns="0" bIns="0" rIns="0">
            <a:spAutoFit/>
          </a:bodyPr>
          <a:lstStyle/>
          <a:p>
            <a:pPr algn="ctr">
              <a:lnSpc>
                <a:spcPts val="5180"/>
              </a:lnSpc>
            </a:pPr>
            <a:r>
              <a:rPr lang="en-US" sz="3700">
                <a:solidFill>
                  <a:srgbClr val="163C3F"/>
                </a:solidFill>
                <a:latin typeface="Lato"/>
                <a:ea typeface="Lato"/>
                <a:cs typeface="Lato"/>
                <a:sym typeface="Lato"/>
              </a:rPr>
              <a:t>Model Evaluation</a:t>
            </a:r>
          </a:p>
        </p:txBody>
      </p:sp>
      <p:grpSp>
        <p:nvGrpSpPr>
          <p:cNvPr name="Group 22" id="22"/>
          <p:cNvGrpSpPr/>
          <p:nvPr/>
        </p:nvGrpSpPr>
        <p:grpSpPr>
          <a:xfrm rot="0">
            <a:off x="7965169" y="5928085"/>
            <a:ext cx="2449446" cy="1530612"/>
            <a:chOff x="0" y="0"/>
            <a:chExt cx="645121" cy="403124"/>
          </a:xfrm>
        </p:grpSpPr>
        <p:sp>
          <p:nvSpPr>
            <p:cNvPr name="Freeform 23" id="23"/>
            <p:cNvSpPr/>
            <p:nvPr/>
          </p:nvSpPr>
          <p:spPr>
            <a:xfrm flipH="false" flipV="false" rot="0">
              <a:off x="0" y="0"/>
              <a:ext cx="645121" cy="403124"/>
            </a:xfrm>
            <a:custGeom>
              <a:avLst/>
              <a:gdLst/>
              <a:ahLst/>
              <a:cxnLst/>
              <a:rect r="r" b="b" t="t" l="l"/>
              <a:pathLst>
                <a:path h="403124" w="645121">
                  <a:moveTo>
                    <a:pt x="0" y="0"/>
                  </a:moveTo>
                  <a:lnTo>
                    <a:pt x="645121" y="0"/>
                  </a:lnTo>
                  <a:lnTo>
                    <a:pt x="645121" y="403124"/>
                  </a:lnTo>
                  <a:lnTo>
                    <a:pt x="0" y="403124"/>
                  </a:lnTo>
                  <a:close/>
                </a:path>
              </a:pathLst>
            </a:custGeom>
            <a:solidFill>
              <a:srgbClr val="FFFFFE"/>
            </a:solidFill>
          </p:spPr>
        </p:sp>
        <p:sp>
          <p:nvSpPr>
            <p:cNvPr name="TextBox 24" id="24"/>
            <p:cNvSpPr txBox="true"/>
            <p:nvPr/>
          </p:nvSpPr>
          <p:spPr>
            <a:xfrm>
              <a:off x="0" y="-38100"/>
              <a:ext cx="645121" cy="441224"/>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7325470" y="6335569"/>
            <a:ext cx="3624069" cy="639445"/>
          </a:xfrm>
          <a:prstGeom prst="rect">
            <a:avLst/>
          </a:prstGeom>
        </p:spPr>
        <p:txBody>
          <a:bodyPr anchor="t" rtlCol="false" tIns="0" lIns="0" bIns="0" rIns="0">
            <a:spAutoFit/>
          </a:bodyPr>
          <a:lstStyle/>
          <a:p>
            <a:pPr algn="ctr">
              <a:lnSpc>
                <a:spcPts val="5180"/>
              </a:lnSpc>
            </a:pPr>
            <a:r>
              <a:rPr lang="en-US" sz="3700">
                <a:solidFill>
                  <a:srgbClr val="000000"/>
                </a:solidFill>
                <a:latin typeface="Lato"/>
                <a:ea typeface="Lato"/>
                <a:cs typeface="Lato"/>
                <a:sym typeface="Lato"/>
              </a:rPr>
              <a:t>EDA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3E6E0"/>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939734" y="2516926"/>
            <a:ext cx="1272234" cy="983686"/>
          </a:xfrm>
          <a:custGeom>
            <a:avLst/>
            <a:gdLst/>
            <a:ahLst/>
            <a:cxnLst/>
            <a:rect r="r" b="b" t="t" l="l"/>
            <a:pathLst>
              <a:path h="983686" w="1272234">
                <a:moveTo>
                  <a:pt x="0" y="0"/>
                </a:moveTo>
                <a:lnTo>
                  <a:pt x="1272234" y="0"/>
                </a:lnTo>
                <a:lnTo>
                  <a:pt x="1272234" y="983685"/>
                </a:lnTo>
                <a:lnTo>
                  <a:pt x="0" y="983685"/>
                </a:lnTo>
                <a:lnTo>
                  <a:pt x="0" y="0"/>
                </a:lnTo>
                <a:close/>
              </a:path>
            </a:pathLst>
          </a:custGeom>
          <a:blipFill>
            <a:blip r:embed="rId2"/>
            <a:stretch>
              <a:fillRect l="0" t="0" r="0" b="0"/>
            </a:stretch>
          </a:blipFill>
        </p:spPr>
      </p:sp>
      <p:sp>
        <p:nvSpPr>
          <p:cNvPr name="Freeform 6" id="6"/>
          <p:cNvSpPr/>
          <p:nvPr/>
        </p:nvSpPr>
        <p:spPr>
          <a:xfrm flipH="false" flipV="false" rot="0">
            <a:off x="441772" y="1437202"/>
            <a:ext cx="762853" cy="762853"/>
          </a:xfrm>
          <a:custGeom>
            <a:avLst/>
            <a:gdLst/>
            <a:ahLst/>
            <a:cxnLst/>
            <a:rect r="r" b="b" t="t" l="l"/>
            <a:pathLst>
              <a:path h="762853" w="762853">
                <a:moveTo>
                  <a:pt x="0" y="0"/>
                </a:moveTo>
                <a:lnTo>
                  <a:pt x="762853" y="0"/>
                </a:lnTo>
                <a:lnTo>
                  <a:pt x="762853" y="762853"/>
                </a:lnTo>
                <a:lnTo>
                  <a:pt x="0" y="762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4454" y="2622670"/>
            <a:ext cx="1159021" cy="772198"/>
          </a:xfrm>
          <a:custGeom>
            <a:avLst/>
            <a:gdLst/>
            <a:ahLst/>
            <a:cxnLst/>
            <a:rect r="r" b="b" t="t" l="l"/>
            <a:pathLst>
              <a:path h="772198" w="1159021">
                <a:moveTo>
                  <a:pt x="0" y="0"/>
                </a:moveTo>
                <a:lnTo>
                  <a:pt x="1159021" y="0"/>
                </a:lnTo>
                <a:lnTo>
                  <a:pt x="1159021" y="772197"/>
                </a:lnTo>
                <a:lnTo>
                  <a:pt x="0" y="772197"/>
                </a:lnTo>
                <a:lnTo>
                  <a:pt x="0" y="0"/>
                </a:lnTo>
                <a:close/>
              </a:path>
            </a:pathLst>
          </a:custGeom>
          <a:blipFill>
            <a:blip r:embed="rId5"/>
            <a:stretch>
              <a:fillRect l="0" t="0" r="0" b="0"/>
            </a:stretch>
          </a:blipFill>
        </p:spPr>
      </p:sp>
      <p:pic>
        <p:nvPicPr>
          <p:cNvPr name="Picture 8" id="8"/>
          <p:cNvPicPr>
            <a:picLocks noChangeAspect="true"/>
          </p:cNvPicPr>
          <p:nvPr/>
        </p:nvPicPr>
        <p:blipFill>
          <a:blip r:embed="rId6"/>
          <a:srcRect l="0" t="0" r="0" b="0"/>
          <a:stretch>
            <a:fillRect/>
          </a:stretch>
        </p:blipFill>
        <p:spPr>
          <a:xfrm flipH="false" flipV="false" rot="0">
            <a:off x="441772" y="3610366"/>
            <a:ext cx="735828" cy="1206276"/>
          </a:xfrm>
          <a:prstGeom prst="rect">
            <a:avLst/>
          </a:prstGeom>
        </p:spPr>
      </p:pic>
      <p:sp>
        <p:nvSpPr>
          <p:cNvPr name="Freeform 9" id="9"/>
          <p:cNvSpPr/>
          <p:nvPr/>
        </p:nvSpPr>
        <p:spPr>
          <a:xfrm flipH="false" flipV="false" rot="0">
            <a:off x="1784486" y="4213504"/>
            <a:ext cx="791365" cy="1236508"/>
          </a:xfrm>
          <a:custGeom>
            <a:avLst/>
            <a:gdLst/>
            <a:ahLst/>
            <a:cxnLst/>
            <a:rect r="r" b="b" t="t" l="l"/>
            <a:pathLst>
              <a:path h="1236508" w="791365">
                <a:moveTo>
                  <a:pt x="0" y="0"/>
                </a:moveTo>
                <a:lnTo>
                  <a:pt x="791365" y="0"/>
                </a:lnTo>
                <a:lnTo>
                  <a:pt x="791365" y="1236508"/>
                </a:lnTo>
                <a:lnTo>
                  <a:pt x="0" y="12365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009209" y="589227"/>
            <a:ext cx="1133285" cy="1229402"/>
          </a:xfrm>
          <a:custGeom>
            <a:avLst/>
            <a:gdLst/>
            <a:ahLst/>
            <a:cxnLst/>
            <a:rect r="r" b="b" t="t" l="l"/>
            <a:pathLst>
              <a:path h="1229402" w="1133285">
                <a:moveTo>
                  <a:pt x="0" y="0"/>
                </a:moveTo>
                <a:lnTo>
                  <a:pt x="1133285" y="0"/>
                </a:lnTo>
                <a:lnTo>
                  <a:pt x="1133285" y="1229402"/>
                </a:lnTo>
                <a:lnTo>
                  <a:pt x="0" y="1229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1370648" y="3004185"/>
            <a:ext cx="625793" cy="154305"/>
            <a:chOff x="0" y="0"/>
            <a:chExt cx="834390" cy="205740"/>
          </a:xfrm>
        </p:grpSpPr>
        <p:sp>
          <p:nvSpPr>
            <p:cNvPr name="Freeform 12" id="12"/>
            <p:cNvSpPr/>
            <p:nvPr/>
          </p:nvSpPr>
          <p:spPr>
            <a:xfrm flipH="false" flipV="false" rot="0">
              <a:off x="46990" y="36830"/>
              <a:ext cx="735330" cy="120650"/>
            </a:xfrm>
            <a:custGeom>
              <a:avLst/>
              <a:gdLst/>
              <a:ahLst/>
              <a:cxnLst/>
              <a:rect r="r" b="b" t="t" l="l"/>
              <a:pathLst>
                <a:path h="120650" w="735330">
                  <a:moveTo>
                    <a:pt x="26670" y="67310"/>
                  </a:moveTo>
                  <a:cubicBezTo>
                    <a:pt x="523240" y="8890"/>
                    <a:pt x="666750" y="0"/>
                    <a:pt x="709930" y="13970"/>
                  </a:cubicBezTo>
                  <a:cubicBezTo>
                    <a:pt x="723900" y="19050"/>
                    <a:pt x="732790" y="25400"/>
                    <a:pt x="734060" y="33020"/>
                  </a:cubicBezTo>
                  <a:cubicBezTo>
                    <a:pt x="735330" y="41910"/>
                    <a:pt x="723900" y="62230"/>
                    <a:pt x="715010" y="64770"/>
                  </a:cubicBezTo>
                  <a:cubicBezTo>
                    <a:pt x="707390" y="66040"/>
                    <a:pt x="685800" y="52070"/>
                    <a:pt x="684530" y="43180"/>
                  </a:cubicBezTo>
                  <a:cubicBezTo>
                    <a:pt x="683260" y="35560"/>
                    <a:pt x="698500" y="15240"/>
                    <a:pt x="707390" y="13970"/>
                  </a:cubicBezTo>
                  <a:cubicBezTo>
                    <a:pt x="715010" y="13970"/>
                    <a:pt x="734060" y="29210"/>
                    <a:pt x="735330" y="38100"/>
                  </a:cubicBezTo>
                  <a:cubicBezTo>
                    <a:pt x="735330" y="46990"/>
                    <a:pt x="725170" y="58420"/>
                    <a:pt x="709930" y="64770"/>
                  </a:cubicBezTo>
                  <a:cubicBezTo>
                    <a:pt x="664210" y="85090"/>
                    <a:pt x="463550" y="60960"/>
                    <a:pt x="388620" y="69850"/>
                  </a:cubicBezTo>
                  <a:cubicBezTo>
                    <a:pt x="347980" y="74930"/>
                    <a:pt x="332740" y="86360"/>
                    <a:pt x="295910" y="91440"/>
                  </a:cubicBezTo>
                  <a:cubicBezTo>
                    <a:pt x="246380" y="97790"/>
                    <a:pt x="156210" y="91440"/>
                    <a:pt x="116840" y="100330"/>
                  </a:cubicBezTo>
                  <a:cubicBezTo>
                    <a:pt x="96520" y="104140"/>
                    <a:pt x="88900" y="115570"/>
                    <a:pt x="73660" y="116840"/>
                  </a:cubicBezTo>
                  <a:cubicBezTo>
                    <a:pt x="54610" y="119380"/>
                    <a:pt x="20320" y="120650"/>
                    <a:pt x="10160" y="111760"/>
                  </a:cubicBezTo>
                  <a:cubicBezTo>
                    <a:pt x="2540" y="105410"/>
                    <a:pt x="0" y="90170"/>
                    <a:pt x="3810" y="82550"/>
                  </a:cubicBezTo>
                  <a:cubicBezTo>
                    <a:pt x="6350" y="76200"/>
                    <a:pt x="26670" y="67310"/>
                    <a:pt x="26670" y="67310"/>
                  </a:cubicBezTo>
                </a:path>
              </a:pathLst>
            </a:custGeom>
            <a:solidFill>
              <a:srgbClr val="0571D3"/>
            </a:solidFill>
            <a:ln cap="sq">
              <a:noFill/>
              <a:prstDash val="solid"/>
              <a:miter/>
            </a:ln>
          </p:spPr>
        </p:sp>
      </p:grpSp>
      <p:grpSp>
        <p:nvGrpSpPr>
          <p:cNvPr name="Group 13" id="13"/>
          <p:cNvGrpSpPr/>
          <p:nvPr/>
        </p:nvGrpSpPr>
        <p:grpSpPr>
          <a:xfrm rot="0">
            <a:off x="1074420" y="1745933"/>
            <a:ext cx="1196340" cy="821055"/>
            <a:chOff x="0" y="0"/>
            <a:chExt cx="1595120" cy="1094740"/>
          </a:xfrm>
        </p:grpSpPr>
        <p:sp>
          <p:nvSpPr>
            <p:cNvPr name="Freeform 14" id="14"/>
            <p:cNvSpPr/>
            <p:nvPr/>
          </p:nvSpPr>
          <p:spPr>
            <a:xfrm flipH="false" flipV="false" rot="0">
              <a:off x="48260" y="50800"/>
              <a:ext cx="1497330" cy="994410"/>
            </a:xfrm>
            <a:custGeom>
              <a:avLst/>
              <a:gdLst/>
              <a:ahLst/>
              <a:cxnLst/>
              <a:rect r="r" b="b" t="t" l="l"/>
              <a:pathLst>
                <a:path h="994410" w="1497330">
                  <a:moveTo>
                    <a:pt x="38100" y="0"/>
                  </a:moveTo>
                  <a:cubicBezTo>
                    <a:pt x="266700" y="109220"/>
                    <a:pt x="308610" y="115570"/>
                    <a:pt x="356870" y="138430"/>
                  </a:cubicBezTo>
                  <a:cubicBezTo>
                    <a:pt x="415290" y="165100"/>
                    <a:pt x="490220" y="224790"/>
                    <a:pt x="539750" y="246380"/>
                  </a:cubicBezTo>
                  <a:cubicBezTo>
                    <a:pt x="572770" y="260350"/>
                    <a:pt x="588010" y="254000"/>
                    <a:pt x="623570" y="269240"/>
                  </a:cubicBezTo>
                  <a:cubicBezTo>
                    <a:pt x="695960" y="299720"/>
                    <a:pt x="862330" y="408940"/>
                    <a:pt x="937260" y="459740"/>
                  </a:cubicBezTo>
                  <a:cubicBezTo>
                    <a:pt x="982980" y="490220"/>
                    <a:pt x="1023620" y="514350"/>
                    <a:pt x="1042670" y="535940"/>
                  </a:cubicBezTo>
                  <a:cubicBezTo>
                    <a:pt x="1052830" y="547370"/>
                    <a:pt x="1051560" y="560070"/>
                    <a:pt x="1060450" y="567690"/>
                  </a:cubicBezTo>
                  <a:cubicBezTo>
                    <a:pt x="1070610" y="575310"/>
                    <a:pt x="1089660" y="571500"/>
                    <a:pt x="1099820" y="581660"/>
                  </a:cubicBezTo>
                  <a:cubicBezTo>
                    <a:pt x="1115060" y="593090"/>
                    <a:pt x="1118870" y="624840"/>
                    <a:pt x="1135380" y="642620"/>
                  </a:cubicBezTo>
                  <a:cubicBezTo>
                    <a:pt x="1153160" y="662940"/>
                    <a:pt x="1184910" y="685800"/>
                    <a:pt x="1205230" y="694690"/>
                  </a:cubicBezTo>
                  <a:cubicBezTo>
                    <a:pt x="1217930" y="701040"/>
                    <a:pt x="1226820" y="694690"/>
                    <a:pt x="1238250" y="701040"/>
                  </a:cubicBezTo>
                  <a:cubicBezTo>
                    <a:pt x="1259840" y="712470"/>
                    <a:pt x="1291590" y="749300"/>
                    <a:pt x="1313180" y="774700"/>
                  </a:cubicBezTo>
                  <a:cubicBezTo>
                    <a:pt x="1333500" y="800100"/>
                    <a:pt x="1343660" y="830580"/>
                    <a:pt x="1366520" y="852170"/>
                  </a:cubicBezTo>
                  <a:cubicBezTo>
                    <a:pt x="1390650" y="876300"/>
                    <a:pt x="1432560" y="891540"/>
                    <a:pt x="1455420" y="913130"/>
                  </a:cubicBezTo>
                  <a:cubicBezTo>
                    <a:pt x="1473200" y="929640"/>
                    <a:pt x="1493520" y="951230"/>
                    <a:pt x="1496060" y="965200"/>
                  </a:cubicBezTo>
                  <a:cubicBezTo>
                    <a:pt x="1497330" y="974090"/>
                    <a:pt x="1492250" y="982980"/>
                    <a:pt x="1487170" y="988060"/>
                  </a:cubicBezTo>
                  <a:cubicBezTo>
                    <a:pt x="1482090" y="991870"/>
                    <a:pt x="1470660" y="994410"/>
                    <a:pt x="1464310" y="993140"/>
                  </a:cubicBezTo>
                  <a:cubicBezTo>
                    <a:pt x="1456690" y="990600"/>
                    <a:pt x="1447800" y="982980"/>
                    <a:pt x="1446530" y="976630"/>
                  </a:cubicBezTo>
                  <a:cubicBezTo>
                    <a:pt x="1445260" y="969010"/>
                    <a:pt x="1450340" y="952500"/>
                    <a:pt x="1456690" y="947420"/>
                  </a:cubicBezTo>
                  <a:cubicBezTo>
                    <a:pt x="1461770" y="942340"/>
                    <a:pt x="1474470" y="942340"/>
                    <a:pt x="1480820" y="944880"/>
                  </a:cubicBezTo>
                  <a:cubicBezTo>
                    <a:pt x="1487170" y="947420"/>
                    <a:pt x="1494790" y="956310"/>
                    <a:pt x="1496060" y="962660"/>
                  </a:cubicBezTo>
                  <a:cubicBezTo>
                    <a:pt x="1497330" y="970280"/>
                    <a:pt x="1494790" y="981710"/>
                    <a:pt x="1489710" y="985520"/>
                  </a:cubicBezTo>
                  <a:cubicBezTo>
                    <a:pt x="1483360" y="991870"/>
                    <a:pt x="1468120" y="994410"/>
                    <a:pt x="1459230" y="990600"/>
                  </a:cubicBezTo>
                  <a:cubicBezTo>
                    <a:pt x="1442720" y="984250"/>
                    <a:pt x="1433830" y="947420"/>
                    <a:pt x="1413510" y="930910"/>
                  </a:cubicBezTo>
                  <a:cubicBezTo>
                    <a:pt x="1391920" y="911860"/>
                    <a:pt x="1357630" y="910590"/>
                    <a:pt x="1329690" y="887730"/>
                  </a:cubicBezTo>
                  <a:cubicBezTo>
                    <a:pt x="1292860" y="857250"/>
                    <a:pt x="1254760" y="769620"/>
                    <a:pt x="1221740" y="748030"/>
                  </a:cubicBezTo>
                  <a:cubicBezTo>
                    <a:pt x="1205230" y="736600"/>
                    <a:pt x="1191260" y="742950"/>
                    <a:pt x="1173480" y="734060"/>
                  </a:cubicBezTo>
                  <a:cubicBezTo>
                    <a:pt x="1149350" y="721360"/>
                    <a:pt x="1120140" y="697230"/>
                    <a:pt x="1094740" y="673100"/>
                  </a:cubicBezTo>
                  <a:cubicBezTo>
                    <a:pt x="1065530" y="646430"/>
                    <a:pt x="1043940" y="605790"/>
                    <a:pt x="1009650" y="575310"/>
                  </a:cubicBezTo>
                  <a:cubicBezTo>
                    <a:pt x="974090" y="541020"/>
                    <a:pt x="934720" y="516890"/>
                    <a:pt x="883920" y="483870"/>
                  </a:cubicBezTo>
                  <a:cubicBezTo>
                    <a:pt x="811530" y="434340"/>
                    <a:pt x="679450" y="347980"/>
                    <a:pt x="609600" y="317500"/>
                  </a:cubicBezTo>
                  <a:cubicBezTo>
                    <a:pt x="570230" y="299720"/>
                    <a:pt x="547370" y="304800"/>
                    <a:pt x="511810" y="288290"/>
                  </a:cubicBezTo>
                  <a:cubicBezTo>
                    <a:pt x="461010" y="266700"/>
                    <a:pt x="394970" y="212090"/>
                    <a:pt x="337820" y="185420"/>
                  </a:cubicBezTo>
                  <a:cubicBezTo>
                    <a:pt x="289560" y="162560"/>
                    <a:pt x="243840" y="154940"/>
                    <a:pt x="194310" y="133350"/>
                  </a:cubicBezTo>
                  <a:cubicBezTo>
                    <a:pt x="137160" y="109220"/>
                    <a:pt x="40640" y="72390"/>
                    <a:pt x="15240" y="45720"/>
                  </a:cubicBezTo>
                  <a:cubicBezTo>
                    <a:pt x="5080" y="35560"/>
                    <a:pt x="0" y="22860"/>
                    <a:pt x="2540" y="15240"/>
                  </a:cubicBezTo>
                  <a:cubicBezTo>
                    <a:pt x="6350" y="6350"/>
                    <a:pt x="38100" y="0"/>
                    <a:pt x="38100" y="0"/>
                  </a:cubicBezTo>
                </a:path>
              </a:pathLst>
            </a:custGeom>
            <a:solidFill>
              <a:srgbClr val="0571D3"/>
            </a:solidFill>
            <a:ln cap="sq">
              <a:noFill/>
              <a:prstDash val="solid"/>
              <a:miter/>
            </a:ln>
          </p:spPr>
        </p:sp>
      </p:grpSp>
      <p:grpSp>
        <p:nvGrpSpPr>
          <p:cNvPr name="Group 15" id="15"/>
          <p:cNvGrpSpPr/>
          <p:nvPr/>
        </p:nvGrpSpPr>
        <p:grpSpPr>
          <a:xfrm rot="0">
            <a:off x="2333625" y="1784033"/>
            <a:ext cx="114300" cy="842962"/>
            <a:chOff x="0" y="0"/>
            <a:chExt cx="152400" cy="1123950"/>
          </a:xfrm>
        </p:grpSpPr>
        <p:sp>
          <p:nvSpPr>
            <p:cNvPr name="Freeform 16" id="16"/>
            <p:cNvSpPr/>
            <p:nvPr/>
          </p:nvSpPr>
          <p:spPr>
            <a:xfrm flipH="false" flipV="false" rot="0">
              <a:off x="12700" y="49530"/>
              <a:ext cx="90170" cy="1023620"/>
            </a:xfrm>
            <a:custGeom>
              <a:avLst/>
              <a:gdLst/>
              <a:ahLst/>
              <a:cxnLst/>
              <a:rect r="r" b="b" t="t" l="l"/>
              <a:pathLst>
                <a:path h="1023620" w="90170">
                  <a:moveTo>
                    <a:pt x="88900" y="26670"/>
                  </a:moveTo>
                  <a:cubicBezTo>
                    <a:pt x="81280" y="1014730"/>
                    <a:pt x="71120" y="1023620"/>
                    <a:pt x="62230" y="1022350"/>
                  </a:cubicBezTo>
                  <a:cubicBezTo>
                    <a:pt x="53340" y="1022350"/>
                    <a:pt x="38100" y="1003300"/>
                    <a:pt x="38100" y="994410"/>
                  </a:cubicBezTo>
                  <a:cubicBezTo>
                    <a:pt x="38100" y="986790"/>
                    <a:pt x="52070" y="974090"/>
                    <a:pt x="59690" y="972820"/>
                  </a:cubicBezTo>
                  <a:cubicBezTo>
                    <a:pt x="66040" y="970280"/>
                    <a:pt x="77470" y="975360"/>
                    <a:pt x="82550" y="980440"/>
                  </a:cubicBezTo>
                  <a:cubicBezTo>
                    <a:pt x="86360" y="985520"/>
                    <a:pt x="90170" y="995680"/>
                    <a:pt x="88900" y="1003300"/>
                  </a:cubicBezTo>
                  <a:cubicBezTo>
                    <a:pt x="86360" y="1010920"/>
                    <a:pt x="72390" y="1023620"/>
                    <a:pt x="64770" y="1022350"/>
                  </a:cubicBezTo>
                  <a:cubicBezTo>
                    <a:pt x="55880" y="1022350"/>
                    <a:pt x="45720" y="1014730"/>
                    <a:pt x="38100" y="996950"/>
                  </a:cubicBezTo>
                  <a:cubicBezTo>
                    <a:pt x="0" y="908050"/>
                    <a:pt x="5080" y="115570"/>
                    <a:pt x="38100" y="26670"/>
                  </a:cubicBezTo>
                  <a:cubicBezTo>
                    <a:pt x="44450" y="10160"/>
                    <a:pt x="52070" y="1270"/>
                    <a:pt x="60960" y="1270"/>
                  </a:cubicBezTo>
                  <a:cubicBezTo>
                    <a:pt x="69850" y="0"/>
                    <a:pt x="88900" y="26670"/>
                    <a:pt x="88900" y="26670"/>
                  </a:cubicBezTo>
                </a:path>
              </a:pathLst>
            </a:custGeom>
            <a:solidFill>
              <a:srgbClr val="0571D3"/>
            </a:solidFill>
            <a:ln cap="sq">
              <a:noFill/>
              <a:prstDash val="solid"/>
              <a:miter/>
            </a:ln>
          </p:spPr>
        </p:sp>
      </p:grpSp>
      <p:grpSp>
        <p:nvGrpSpPr>
          <p:cNvPr name="Group 17" id="17"/>
          <p:cNvGrpSpPr/>
          <p:nvPr/>
        </p:nvGrpSpPr>
        <p:grpSpPr>
          <a:xfrm rot="0">
            <a:off x="1056323" y="3458528"/>
            <a:ext cx="998220" cy="940118"/>
            <a:chOff x="0" y="0"/>
            <a:chExt cx="1330960" cy="1253490"/>
          </a:xfrm>
        </p:grpSpPr>
        <p:sp>
          <p:nvSpPr>
            <p:cNvPr name="Freeform 18" id="18"/>
            <p:cNvSpPr/>
            <p:nvPr/>
          </p:nvSpPr>
          <p:spPr>
            <a:xfrm flipH="false" flipV="false" rot="0">
              <a:off x="46990" y="46990"/>
              <a:ext cx="1233170" cy="1155700"/>
            </a:xfrm>
            <a:custGeom>
              <a:avLst/>
              <a:gdLst/>
              <a:ahLst/>
              <a:cxnLst/>
              <a:rect r="r" b="b" t="t" l="l"/>
              <a:pathLst>
                <a:path h="1155700" w="1233170">
                  <a:moveTo>
                    <a:pt x="11430" y="1108710"/>
                  </a:moveTo>
                  <a:cubicBezTo>
                    <a:pt x="154940" y="1008380"/>
                    <a:pt x="173990" y="956310"/>
                    <a:pt x="203200" y="930910"/>
                  </a:cubicBezTo>
                  <a:cubicBezTo>
                    <a:pt x="224790" y="910590"/>
                    <a:pt x="246380" y="910590"/>
                    <a:pt x="273050" y="887730"/>
                  </a:cubicBezTo>
                  <a:cubicBezTo>
                    <a:pt x="322580" y="844550"/>
                    <a:pt x="408940" y="699770"/>
                    <a:pt x="454660" y="666750"/>
                  </a:cubicBezTo>
                  <a:cubicBezTo>
                    <a:pt x="476250" y="651510"/>
                    <a:pt x="485140" y="661670"/>
                    <a:pt x="508000" y="646430"/>
                  </a:cubicBezTo>
                  <a:cubicBezTo>
                    <a:pt x="582930" y="596900"/>
                    <a:pt x="820420" y="326390"/>
                    <a:pt x="906780" y="246380"/>
                  </a:cubicBezTo>
                  <a:cubicBezTo>
                    <a:pt x="947420" y="210820"/>
                    <a:pt x="966470" y="193040"/>
                    <a:pt x="998220" y="171450"/>
                  </a:cubicBezTo>
                  <a:cubicBezTo>
                    <a:pt x="1029970" y="149860"/>
                    <a:pt x="1068070" y="143510"/>
                    <a:pt x="1098550" y="119380"/>
                  </a:cubicBezTo>
                  <a:cubicBezTo>
                    <a:pt x="1134110" y="90170"/>
                    <a:pt x="1169670" y="15240"/>
                    <a:pt x="1195070" y="5080"/>
                  </a:cubicBezTo>
                  <a:cubicBezTo>
                    <a:pt x="1206500" y="1270"/>
                    <a:pt x="1220470" y="3810"/>
                    <a:pt x="1225550" y="8890"/>
                  </a:cubicBezTo>
                  <a:cubicBezTo>
                    <a:pt x="1230630" y="16510"/>
                    <a:pt x="1230630" y="40640"/>
                    <a:pt x="1224280" y="45720"/>
                  </a:cubicBezTo>
                  <a:cubicBezTo>
                    <a:pt x="1217930" y="52070"/>
                    <a:pt x="1192530" y="49530"/>
                    <a:pt x="1187450" y="43180"/>
                  </a:cubicBezTo>
                  <a:cubicBezTo>
                    <a:pt x="1182370" y="36830"/>
                    <a:pt x="1186180" y="12700"/>
                    <a:pt x="1192530" y="6350"/>
                  </a:cubicBezTo>
                  <a:cubicBezTo>
                    <a:pt x="1197610" y="2540"/>
                    <a:pt x="1209040" y="0"/>
                    <a:pt x="1216660" y="3810"/>
                  </a:cubicBezTo>
                  <a:cubicBezTo>
                    <a:pt x="1223010" y="6350"/>
                    <a:pt x="1233170" y="19050"/>
                    <a:pt x="1233170" y="29210"/>
                  </a:cubicBezTo>
                  <a:cubicBezTo>
                    <a:pt x="1231900" y="44450"/>
                    <a:pt x="1212850" y="60960"/>
                    <a:pt x="1195070" y="81280"/>
                  </a:cubicBezTo>
                  <a:cubicBezTo>
                    <a:pt x="1167130" y="113030"/>
                    <a:pt x="1107440" y="176530"/>
                    <a:pt x="1074420" y="195580"/>
                  </a:cubicBezTo>
                  <a:cubicBezTo>
                    <a:pt x="1057910" y="205740"/>
                    <a:pt x="1047750" y="200660"/>
                    <a:pt x="1031240" y="209550"/>
                  </a:cubicBezTo>
                  <a:cubicBezTo>
                    <a:pt x="1007110" y="222250"/>
                    <a:pt x="985520" y="243840"/>
                    <a:pt x="947420" y="276860"/>
                  </a:cubicBezTo>
                  <a:cubicBezTo>
                    <a:pt x="859790" y="355600"/>
                    <a:pt x="594360" y="652780"/>
                    <a:pt x="527050" y="692150"/>
                  </a:cubicBezTo>
                  <a:cubicBezTo>
                    <a:pt x="509270" y="702310"/>
                    <a:pt x="505460" y="693420"/>
                    <a:pt x="488950" y="703580"/>
                  </a:cubicBezTo>
                  <a:cubicBezTo>
                    <a:pt x="447040" y="730250"/>
                    <a:pt x="345440" y="894080"/>
                    <a:pt x="298450" y="930910"/>
                  </a:cubicBezTo>
                  <a:cubicBezTo>
                    <a:pt x="276860" y="947420"/>
                    <a:pt x="264160" y="942340"/>
                    <a:pt x="245110" y="956310"/>
                  </a:cubicBezTo>
                  <a:cubicBezTo>
                    <a:pt x="214630" y="981710"/>
                    <a:pt x="184150" y="1047750"/>
                    <a:pt x="147320" y="1082040"/>
                  </a:cubicBezTo>
                  <a:cubicBezTo>
                    <a:pt x="111760" y="1113790"/>
                    <a:pt x="53340" y="1154430"/>
                    <a:pt x="29210" y="1155700"/>
                  </a:cubicBezTo>
                  <a:cubicBezTo>
                    <a:pt x="17780" y="1155700"/>
                    <a:pt x="6350" y="1148080"/>
                    <a:pt x="3810" y="1141730"/>
                  </a:cubicBezTo>
                  <a:cubicBezTo>
                    <a:pt x="0" y="1134110"/>
                    <a:pt x="11430" y="1108710"/>
                    <a:pt x="11430" y="1108710"/>
                  </a:cubicBezTo>
                </a:path>
              </a:pathLst>
            </a:custGeom>
            <a:solidFill>
              <a:srgbClr val="0571D3"/>
            </a:solidFill>
            <a:ln cap="sq">
              <a:noFill/>
              <a:prstDash val="solid"/>
              <a:miter/>
            </a:ln>
          </p:spPr>
        </p:sp>
      </p:grpSp>
      <p:grpSp>
        <p:nvGrpSpPr>
          <p:cNvPr name="Group 19" id="19"/>
          <p:cNvGrpSpPr/>
          <p:nvPr/>
        </p:nvGrpSpPr>
        <p:grpSpPr>
          <a:xfrm rot="0">
            <a:off x="2117408" y="3437572"/>
            <a:ext cx="252412" cy="882015"/>
            <a:chOff x="0" y="0"/>
            <a:chExt cx="336550" cy="1176020"/>
          </a:xfrm>
        </p:grpSpPr>
        <p:sp>
          <p:nvSpPr>
            <p:cNvPr name="Freeform 20" id="20"/>
            <p:cNvSpPr/>
            <p:nvPr/>
          </p:nvSpPr>
          <p:spPr>
            <a:xfrm flipH="false" flipV="false" rot="0">
              <a:off x="50800" y="49530"/>
              <a:ext cx="250190" cy="1076960"/>
            </a:xfrm>
            <a:custGeom>
              <a:avLst/>
              <a:gdLst/>
              <a:ahLst/>
              <a:cxnLst/>
              <a:rect r="r" b="b" t="t" l="l"/>
              <a:pathLst>
                <a:path h="1076960" w="250190">
                  <a:moveTo>
                    <a:pt x="0" y="1050290"/>
                  </a:moveTo>
                  <a:cubicBezTo>
                    <a:pt x="12700" y="797560"/>
                    <a:pt x="36830" y="786130"/>
                    <a:pt x="49530" y="750570"/>
                  </a:cubicBezTo>
                  <a:cubicBezTo>
                    <a:pt x="68580" y="698500"/>
                    <a:pt x="64770" y="617220"/>
                    <a:pt x="82550" y="543560"/>
                  </a:cubicBezTo>
                  <a:cubicBezTo>
                    <a:pt x="104140" y="454660"/>
                    <a:pt x="160020" y="351790"/>
                    <a:pt x="176530" y="260350"/>
                  </a:cubicBezTo>
                  <a:cubicBezTo>
                    <a:pt x="190500" y="177800"/>
                    <a:pt x="163830" y="50800"/>
                    <a:pt x="185420" y="19050"/>
                  </a:cubicBezTo>
                  <a:cubicBezTo>
                    <a:pt x="193040" y="6350"/>
                    <a:pt x="209550" y="0"/>
                    <a:pt x="218440" y="2540"/>
                  </a:cubicBezTo>
                  <a:cubicBezTo>
                    <a:pt x="226060" y="5080"/>
                    <a:pt x="236220" y="21590"/>
                    <a:pt x="233680" y="29210"/>
                  </a:cubicBezTo>
                  <a:cubicBezTo>
                    <a:pt x="232410" y="38100"/>
                    <a:pt x="213360" y="53340"/>
                    <a:pt x="204470" y="52070"/>
                  </a:cubicBezTo>
                  <a:cubicBezTo>
                    <a:pt x="196850" y="50800"/>
                    <a:pt x="182880" y="29210"/>
                    <a:pt x="184150" y="21590"/>
                  </a:cubicBezTo>
                  <a:cubicBezTo>
                    <a:pt x="185420" y="12700"/>
                    <a:pt x="199390" y="1270"/>
                    <a:pt x="207010" y="1270"/>
                  </a:cubicBezTo>
                  <a:cubicBezTo>
                    <a:pt x="215900" y="1270"/>
                    <a:pt x="228600" y="11430"/>
                    <a:pt x="233680" y="26670"/>
                  </a:cubicBezTo>
                  <a:cubicBezTo>
                    <a:pt x="250190" y="66040"/>
                    <a:pt x="240030" y="190500"/>
                    <a:pt x="224790" y="274320"/>
                  </a:cubicBezTo>
                  <a:cubicBezTo>
                    <a:pt x="208280" y="365760"/>
                    <a:pt x="153670" y="467360"/>
                    <a:pt x="132080" y="553720"/>
                  </a:cubicBezTo>
                  <a:cubicBezTo>
                    <a:pt x="114300" y="626110"/>
                    <a:pt x="115570" y="706120"/>
                    <a:pt x="96520" y="758190"/>
                  </a:cubicBezTo>
                  <a:cubicBezTo>
                    <a:pt x="83820" y="793750"/>
                    <a:pt x="57150" y="807720"/>
                    <a:pt x="48260" y="844550"/>
                  </a:cubicBezTo>
                  <a:cubicBezTo>
                    <a:pt x="34290" y="897890"/>
                    <a:pt x="66040" y="1024890"/>
                    <a:pt x="49530" y="1056640"/>
                  </a:cubicBezTo>
                  <a:cubicBezTo>
                    <a:pt x="43180" y="1069340"/>
                    <a:pt x="30480" y="1076960"/>
                    <a:pt x="21590" y="1075690"/>
                  </a:cubicBezTo>
                  <a:cubicBezTo>
                    <a:pt x="13970" y="1074420"/>
                    <a:pt x="0" y="1050290"/>
                    <a:pt x="0" y="1050290"/>
                  </a:cubicBezTo>
                </a:path>
              </a:pathLst>
            </a:custGeom>
            <a:solidFill>
              <a:srgbClr val="0571D3"/>
            </a:solidFill>
            <a:ln cap="sq">
              <a:noFill/>
              <a:prstDash val="solid"/>
              <a:miter/>
            </a:ln>
          </p:spPr>
        </p:sp>
      </p:grpSp>
      <p:sp>
        <p:nvSpPr>
          <p:cNvPr name="Freeform 21" id="21"/>
          <p:cNvSpPr/>
          <p:nvPr/>
        </p:nvSpPr>
        <p:spPr>
          <a:xfrm flipH="false" flipV="false" rot="0">
            <a:off x="13969971" y="6219563"/>
            <a:ext cx="1985535" cy="1985535"/>
          </a:xfrm>
          <a:custGeom>
            <a:avLst/>
            <a:gdLst/>
            <a:ahLst/>
            <a:cxnLst/>
            <a:rect r="r" b="b" t="t" l="l"/>
            <a:pathLst>
              <a:path h="1985535" w="1985535">
                <a:moveTo>
                  <a:pt x="0" y="0"/>
                </a:moveTo>
                <a:lnTo>
                  <a:pt x="1985535" y="0"/>
                </a:lnTo>
                <a:lnTo>
                  <a:pt x="1985535" y="1985534"/>
                </a:lnTo>
                <a:lnTo>
                  <a:pt x="0" y="19855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9604715" y="6396278"/>
            <a:ext cx="1842963" cy="1730542"/>
          </a:xfrm>
          <a:custGeom>
            <a:avLst/>
            <a:gdLst/>
            <a:ahLst/>
            <a:cxnLst/>
            <a:rect r="r" b="b" t="t" l="l"/>
            <a:pathLst>
              <a:path h="1730542" w="1842963">
                <a:moveTo>
                  <a:pt x="0" y="0"/>
                </a:moveTo>
                <a:lnTo>
                  <a:pt x="1842963" y="0"/>
                </a:lnTo>
                <a:lnTo>
                  <a:pt x="1842963" y="1730542"/>
                </a:lnTo>
                <a:lnTo>
                  <a:pt x="0" y="17305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5283312" y="6067926"/>
            <a:ext cx="1757805" cy="2180224"/>
          </a:xfrm>
          <a:custGeom>
            <a:avLst/>
            <a:gdLst/>
            <a:ahLst/>
            <a:cxnLst/>
            <a:rect r="r" b="b" t="t" l="l"/>
            <a:pathLst>
              <a:path h="2180224" w="1757805">
                <a:moveTo>
                  <a:pt x="0" y="0"/>
                </a:moveTo>
                <a:lnTo>
                  <a:pt x="1757806" y="0"/>
                </a:lnTo>
                <a:lnTo>
                  <a:pt x="1757806" y="2180223"/>
                </a:lnTo>
                <a:lnTo>
                  <a:pt x="0" y="2180223"/>
                </a:lnTo>
                <a:lnTo>
                  <a:pt x="0" y="0"/>
                </a:lnTo>
                <a:close/>
              </a:path>
            </a:pathLst>
          </a:custGeom>
          <a:blipFill>
            <a:blip r:embed="rId15"/>
            <a:stretch>
              <a:fillRect l="0" t="0" r="0" b="0"/>
            </a:stretch>
          </a:blipFill>
          <a:ln cap="sq">
            <a:noFill/>
            <a:prstDash val="solid"/>
            <a:miter/>
          </a:ln>
        </p:spPr>
      </p:sp>
      <p:sp>
        <p:nvSpPr>
          <p:cNvPr name="Freeform 24" id="24"/>
          <p:cNvSpPr/>
          <p:nvPr/>
        </p:nvSpPr>
        <p:spPr>
          <a:xfrm flipH="false" flipV="false" rot="0">
            <a:off x="2741467" y="7261549"/>
            <a:ext cx="941003" cy="1643673"/>
          </a:xfrm>
          <a:custGeom>
            <a:avLst/>
            <a:gdLst/>
            <a:ahLst/>
            <a:cxnLst/>
            <a:rect r="r" b="b" t="t" l="l"/>
            <a:pathLst>
              <a:path h="1643673" w="941003">
                <a:moveTo>
                  <a:pt x="0" y="0"/>
                </a:moveTo>
                <a:lnTo>
                  <a:pt x="941002" y="0"/>
                </a:lnTo>
                <a:lnTo>
                  <a:pt x="941002" y="1643673"/>
                </a:lnTo>
                <a:lnTo>
                  <a:pt x="0" y="1643673"/>
                </a:lnTo>
                <a:lnTo>
                  <a:pt x="0" y="0"/>
                </a:lnTo>
                <a:close/>
              </a:path>
            </a:pathLst>
          </a:custGeom>
          <a:blipFill>
            <a:blip r:embed="rId16"/>
            <a:stretch>
              <a:fillRect l="0" t="0" r="0" b="0"/>
            </a:stretch>
          </a:blipFill>
        </p:spPr>
      </p:sp>
      <p:sp>
        <p:nvSpPr>
          <p:cNvPr name="Freeform 25" id="25"/>
          <p:cNvSpPr/>
          <p:nvPr/>
        </p:nvSpPr>
        <p:spPr>
          <a:xfrm flipH="false" flipV="false" rot="0">
            <a:off x="3904655" y="8471986"/>
            <a:ext cx="1173497" cy="1668973"/>
          </a:xfrm>
          <a:custGeom>
            <a:avLst/>
            <a:gdLst/>
            <a:ahLst/>
            <a:cxnLst/>
            <a:rect r="r" b="b" t="t" l="l"/>
            <a:pathLst>
              <a:path h="1668973" w="1173497">
                <a:moveTo>
                  <a:pt x="0" y="0"/>
                </a:moveTo>
                <a:lnTo>
                  <a:pt x="1173496" y="0"/>
                </a:lnTo>
                <a:lnTo>
                  <a:pt x="1173496" y="1668972"/>
                </a:lnTo>
                <a:lnTo>
                  <a:pt x="0" y="16689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6" id="26"/>
          <p:cNvSpPr/>
          <p:nvPr/>
        </p:nvSpPr>
        <p:spPr>
          <a:xfrm flipH="false" flipV="false" rot="0">
            <a:off x="5961269" y="9161956"/>
            <a:ext cx="1013149" cy="930830"/>
          </a:xfrm>
          <a:custGeom>
            <a:avLst/>
            <a:gdLst/>
            <a:ahLst/>
            <a:cxnLst/>
            <a:rect r="r" b="b" t="t" l="l"/>
            <a:pathLst>
              <a:path h="930830" w="1013149">
                <a:moveTo>
                  <a:pt x="0" y="0"/>
                </a:moveTo>
                <a:lnTo>
                  <a:pt x="1013149" y="0"/>
                </a:lnTo>
                <a:lnTo>
                  <a:pt x="1013149" y="930830"/>
                </a:lnTo>
                <a:lnTo>
                  <a:pt x="0" y="930830"/>
                </a:lnTo>
                <a:lnTo>
                  <a:pt x="0" y="0"/>
                </a:lnTo>
                <a:close/>
              </a:path>
            </a:pathLst>
          </a:custGeom>
          <a:blipFill>
            <a:blip r:embed="rId19"/>
            <a:stretch>
              <a:fillRect l="0" t="0" r="0" b="0"/>
            </a:stretch>
          </a:blipFill>
        </p:spPr>
      </p:sp>
      <p:sp>
        <p:nvSpPr>
          <p:cNvPr name="Freeform 27" id="27"/>
          <p:cNvSpPr/>
          <p:nvPr/>
        </p:nvSpPr>
        <p:spPr>
          <a:xfrm flipH="false" flipV="false" rot="0">
            <a:off x="7378033" y="9161956"/>
            <a:ext cx="1057354" cy="834486"/>
          </a:xfrm>
          <a:custGeom>
            <a:avLst/>
            <a:gdLst/>
            <a:ahLst/>
            <a:cxnLst/>
            <a:rect r="r" b="b" t="t" l="l"/>
            <a:pathLst>
              <a:path h="834486" w="1057354">
                <a:moveTo>
                  <a:pt x="0" y="0"/>
                </a:moveTo>
                <a:lnTo>
                  <a:pt x="1057354" y="0"/>
                </a:lnTo>
                <a:lnTo>
                  <a:pt x="1057354" y="834487"/>
                </a:lnTo>
                <a:lnTo>
                  <a:pt x="0" y="834487"/>
                </a:lnTo>
                <a:lnTo>
                  <a:pt x="0" y="0"/>
                </a:lnTo>
                <a:close/>
              </a:path>
            </a:pathLst>
          </a:custGeom>
          <a:blipFill>
            <a:blip r:embed="rId20"/>
            <a:stretch>
              <a:fillRect l="-6072" t="0" r="-6072" b="0"/>
            </a:stretch>
          </a:blipFill>
        </p:spPr>
      </p:sp>
      <p:sp>
        <p:nvSpPr>
          <p:cNvPr name="TextBox 28" id="28"/>
          <p:cNvSpPr txBox="true"/>
          <p:nvPr/>
        </p:nvSpPr>
        <p:spPr>
          <a:xfrm rot="0">
            <a:off x="13662755" y="8174445"/>
            <a:ext cx="2599968" cy="672606"/>
          </a:xfrm>
          <a:prstGeom prst="rect">
            <a:avLst/>
          </a:prstGeom>
        </p:spPr>
        <p:txBody>
          <a:bodyPr anchor="t" rtlCol="false" tIns="0" lIns="0" bIns="0" rIns="0">
            <a:spAutoFit/>
          </a:bodyPr>
          <a:lstStyle/>
          <a:p>
            <a:pPr algn="ctr">
              <a:lnSpc>
                <a:spcPts val="5884"/>
              </a:lnSpc>
              <a:spcBef>
                <a:spcPct val="0"/>
              </a:spcBef>
            </a:pPr>
            <a:r>
              <a:rPr lang="en-US" b="true" sz="2942">
                <a:solidFill>
                  <a:srgbClr val="000000"/>
                </a:solidFill>
                <a:latin typeface="Maven Pro Bold"/>
                <a:ea typeface="Maven Pro Bold"/>
                <a:cs typeface="Maven Pro Bold"/>
                <a:sym typeface="Maven Pro Bold"/>
              </a:rPr>
              <a:t>Model training</a:t>
            </a:r>
          </a:p>
        </p:txBody>
      </p:sp>
      <p:grpSp>
        <p:nvGrpSpPr>
          <p:cNvPr name="Group 29" id="29"/>
          <p:cNvGrpSpPr/>
          <p:nvPr/>
        </p:nvGrpSpPr>
        <p:grpSpPr>
          <a:xfrm rot="0">
            <a:off x="14011275" y="7103745"/>
            <a:ext cx="111442" cy="108585"/>
            <a:chOff x="0" y="0"/>
            <a:chExt cx="148590" cy="144780"/>
          </a:xfrm>
        </p:grpSpPr>
        <p:sp>
          <p:nvSpPr>
            <p:cNvPr name="Freeform 30" id="30"/>
            <p:cNvSpPr/>
            <p:nvPr/>
          </p:nvSpPr>
          <p:spPr>
            <a:xfrm flipH="false" flipV="false" rot="0">
              <a:off x="46990" y="45720"/>
              <a:ext cx="50800" cy="52070"/>
            </a:xfrm>
            <a:custGeom>
              <a:avLst/>
              <a:gdLst/>
              <a:ahLst/>
              <a:cxnLst/>
              <a:rect r="r" b="b" t="t" l="l"/>
              <a:pathLst>
                <a:path h="52070" w="50800">
                  <a:moveTo>
                    <a:pt x="50800" y="17780"/>
                  </a:moveTo>
                  <a:cubicBezTo>
                    <a:pt x="29210" y="52070"/>
                    <a:pt x="8890" y="45720"/>
                    <a:pt x="3810" y="38100"/>
                  </a:cubicBezTo>
                  <a:cubicBezTo>
                    <a:pt x="0" y="30480"/>
                    <a:pt x="3810" y="10160"/>
                    <a:pt x="10160" y="5080"/>
                  </a:cubicBezTo>
                  <a:cubicBezTo>
                    <a:pt x="16510" y="0"/>
                    <a:pt x="44450" y="6350"/>
                    <a:pt x="44450" y="6350"/>
                  </a:cubicBezTo>
                </a:path>
              </a:pathLst>
            </a:custGeom>
            <a:solidFill>
              <a:srgbClr val="01184E"/>
            </a:solidFill>
            <a:ln cap="sq">
              <a:noFill/>
              <a:prstDash val="solid"/>
              <a:miter/>
            </a:ln>
          </p:spPr>
        </p:sp>
      </p:grpSp>
      <p:sp>
        <p:nvSpPr>
          <p:cNvPr name="AutoShape 31" id="31"/>
          <p:cNvSpPr/>
          <p:nvPr/>
        </p:nvSpPr>
        <p:spPr>
          <a:xfrm flipV="true">
            <a:off x="3211968" y="2983230"/>
            <a:ext cx="4214952" cy="0"/>
          </a:xfrm>
          <a:prstGeom prst="line">
            <a:avLst/>
          </a:prstGeom>
          <a:ln cap="flat" w="85725">
            <a:solidFill>
              <a:srgbClr val="000000"/>
            </a:solidFill>
            <a:prstDash val="solid"/>
            <a:headEnd type="none" len="sm" w="sm"/>
            <a:tailEnd type="arrow" len="sm" w="med"/>
          </a:ln>
        </p:spPr>
      </p:sp>
      <p:sp>
        <p:nvSpPr>
          <p:cNvPr name="AutoShape 32" id="32"/>
          <p:cNvSpPr/>
          <p:nvPr/>
        </p:nvSpPr>
        <p:spPr>
          <a:xfrm>
            <a:off x="10124937" y="2891146"/>
            <a:ext cx="4837802" cy="3328417"/>
          </a:xfrm>
          <a:prstGeom prst="line">
            <a:avLst/>
          </a:prstGeom>
          <a:ln cap="flat" w="104775">
            <a:solidFill>
              <a:srgbClr val="000000"/>
            </a:solidFill>
            <a:prstDash val="solid"/>
            <a:headEnd type="none" len="sm" w="sm"/>
            <a:tailEnd type="arrow" len="sm" w="med"/>
          </a:ln>
        </p:spPr>
      </p:sp>
      <p:sp>
        <p:nvSpPr>
          <p:cNvPr name="AutoShape 33" id="33"/>
          <p:cNvSpPr/>
          <p:nvPr/>
        </p:nvSpPr>
        <p:spPr>
          <a:xfrm flipH="true">
            <a:off x="11447678" y="7212330"/>
            <a:ext cx="2522293" cy="49219"/>
          </a:xfrm>
          <a:prstGeom prst="line">
            <a:avLst/>
          </a:prstGeom>
          <a:ln cap="flat" w="114300">
            <a:solidFill>
              <a:srgbClr val="000000"/>
            </a:solidFill>
            <a:prstDash val="solid"/>
            <a:headEnd type="none" len="sm" w="sm"/>
            <a:tailEnd type="triangle" len="med" w="lg"/>
          </a:ln>
        </p:spPr>
      </p:sp>
      <p:sp>
        <p:nvSpPr>
          <p:cNvPr name="AutoShape 34" id="34"/>
          <p:cNvSpPr/>
          <p:nvPr/>
        </p:nvSpPr>
        <p:spPr>
          <a:xfrm>
            <a:off x="8843390" y="4040822"/>
            <a:ext cx="1682806" cy="2355456"/>
          </a:xfrm>
          <a:prstGeom prst="line">
            <a:avLst/>
          </a:prstGeom>
          <a:ln cap="flat" w="104775">
            <a:solidFill>
              <a:srgbClr val="000000"/>
            </a:solidFill>
            <a:prstDash val="solid"/>
            <a:headEnd type="none" len="sm" w="sm"/>
            <a:tailEnd type="triangle" len="med" w="lg"/>
          </a:ln>
        </p:spPr>
      </p:sp>
      <p:sp>
        <p:nvSpPr>
          <p:cNvPr name="AutoShape 35" id="35"/>
          <p:cNvSpPr/>
          <p:nvPr/>
        </p:nvSpPr>
        <p:spPr>
          <a:xfrm flipH="true" flipV="true">
            <a:off x="7041118" y="7158037"/>
            <a:ext cx="2563597" cy="103512"/>
          </a:xfrm>
          <a:prstGeom prst="line">
            <a:avLst/>
          </a:prstGeom>
          <a:ln cap="flat" w="104775">
            <a:solidFill>
              <a:srgbClr val="000000"/>
            </a:solidFill>
            <a:prstDash val="solid"/>
            <a:headEnd type="none" len="sm" w="sm"/>
            <a:tailEnd type="triangle" len="med" w="lg"/>
          </a:ln>
        </p:spPr>
      </p:sp>
      <p:sp>
        <p:nvSpPr>
          <p:cNvPr name="AutoShape 36" id="36"/>
          <p:cNvSpPr/>
          <p:nvPr/>
        </p:nvSpPr>
        <p:spPr>
          <a:xfrm flipH="true">
            <a:off x="5078151" y="8248149"/>
            <a:ext cx="1084064" cy="1058323"/>
          </a:xfrm>
          <a:prstGeom prst="line">
            <a:avLst/>
          </a:prstGeom>
          <a:ln cap="flat" w="38100">
            <a:solidFill>
              <a:srgbClr val="000000"/>
            </a:solidFill>
            <a:prstDash val="sysDot"/>
            <a:headEnd type="none" len="sm" w="sm"/>
            <a:tailEnd type="arrow" len="sm" w="med"/>
          </a:ln>
        </p:spPr>
      </p:sp>
      <p:sp>
        <p:nvSpPr>
          <p:cNvPr name="AutoShape 37" id="37"/>
          <p:cNvSpPr/>
          <p:nvPr/>
        </p:nvSpPr>
        <p:spPr>
          <a:xfrm flipH="true" flipV="true">
            <a:off x="3682469" y="8083386"/>
            <a:ext cx="2479746" cy="164764"/>
          </a:xfrm>
          <a:prstGeom prst="line">
            <a:avLst/>
          </a:prstGeom>
          <a:ln cap="flat" w="38100">
            <a:solidFill>
              <a:srgbClr val="000000"/>
            </a:solidFill>
            <a:prstDash val="sysDot"/>
            <a:headEnd type="none" len="sm" w="sm"/>
            <a:tailEnd type="arrow" len="sm" w="med"/>
          </a:ln>
        </p:spPr>
      </p:sp>
      <p:sp>
        <p:nvSpPr>
          <p:cNvPr name="AutoShape 38" id="38"/>
          <p:cNvSpPr/>
          <p:nvPr/>
        </p:nvSpPr>
        <p:spPr>
          <a:xfrm>
            <a:off x="6162215" y="8248149"/>
            <a:ext cx="202495" cy="913807"/>
          </a:xfrm>
          <a:prstGeom prst="line">
            <a:avLst/>
          </a:prstGeom>
          <a:ln cap="flat" w="38100">
            <a:solidFill>
              <a:srgbClr val="000000"/>
            </a:solidFill>
            <a:prstDash val="sysDot"/>
            <a:headEnd type="none" len="sm" w="sm"/>
            <a:tailEnd type="arrow" len="sm" w="med"/>
          </a:ln>
        </p:spPr>
      </p:sp>
      <p:sp>
        <p:nvSpPr>
          <p:cNvPr name="AutoShape 39" id="39"/>
          <p:cNvSpPr/>
          <p:nvPr/>
        </p:nvSpPr>
        <p:spPr>
          <a:xfrm>
            <a:off x="6162215" y="8248149"/>
            <a:ext cx="1744495" cy="913807"/>
          </a:xfrm>
          <a:prstGeom prst="line">
            <a:avLst/>
          </a:prstGeom>
          <a:ln cap="flat" w="38100">
            <a:solidFill>
              <a:srgbClr val="000000"/>
            </a:solidFill>
            <a:prstDash val="sysDot"/>
            <a:headEnd type="none" len="sm" w="sm"/>
            <a:tailEnd type="arrow" len="sm" w="med"/>
          </a:ln>
        </p:spPr>
      </p:sp>
      <p:sp>
        <p:nvSpPr>
          <p:cNvPr name="Freeform 40" id="40"/>
          <p:cNvSpPr/>
          <p:nvPr/>
        </p:nvSpPr>
        <p:spPr>
          <a:xfrm flipH="false" flipV="false" rot="0">
            <a:off x="14609499" y="2058422"/>
            <a:ext cx="1709238" cy="1532099"/>
          </a:xfrm>
          <a:custGeom>
            <a:avLst/>
            <a:gdLst/>
            <a:ahLst/>
            <a:cxnLst/>
            <a:rect r="r" b="b" t="t" l="l"/>
            <a:pathLst>
              <a:path h="1532099" w="1709238">
                <a:moveTo>
                  <a:pt x="0" y="0"/>
                </a:moveTo>
                <a:lnTo>
                  <a:pt x="1709238" y="0"/>
                </a:lnTo>
                <a:lnTo>
                  <a:pt x="1709238" y="1532098"/>
                </a:lnTo>
                <a:lnTo>
                  <a:pt x="0" y="153209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1" id="41"/>
          <p:cNvSpPr/>
          <p:nvPr/>
        </p:nvSpPr>
        <p:spPr>
          <a:xfrm flipH="false" flipV="false" rot="0">
            <a:off x="7588845" y="1663454"/>
            <a:ext cx="1693083" cy="1927082"/>
          </a:xfrm>
          <a:custGeom>
            <a:avLst/>
            <a:gdLst/>
            <a:ahLst/>
            <a:cxnLst/>
            <a:rect r="r" b="b" t="t" l="l"/>
            <a:pathLst>
              <a:path h="1927082" w="1693083">
                <a:moveTo>
                  <a:pt x="0" y="0"/>
                </a:moveTo>
                <a:lnTo>
                  <a:pt x="1693083" y="0"/>
                </a:lnTo>
                <a:lnTo>
                  <a:pt x="1693083" y="1927082"/>
                </a:lnTo>
                <a:lnTo>
                  <a:pt x="0" y="192708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42" id="42"/>
          <p:cNvSpPr txBox="true"/>
          <p:nvPr/>
        </p:nvSpPr>
        <p:spPr>
          <a:xfrm rot="0">
            <a:off x="7153394" y="3405047"/>
            <a:ext cx="3082290" cy="635775"/>
          </a:xfrm>
          <a:prstGeom prst="rect">
            <a:avLst/>
          </a:prstGeom>
        </p:spPr>
        <p:txBody>
          <a:bodyPr anchor="t" rtlCol="false" tIns="0" lIns="0" bIns="0" rIns="0">
            <a:spAutoFit/>
          </a:bodyPr>
          <a:lstStyle/>
          <a:p>
            <a:pPr algn="ctr">
              <a:lnSpc>
                <a:spcPts val="5484"/>
              </a:lnSpc>
              <a:spcBef>
                <a:spcPct val="0"/>
              </a:spcBef>
            </a:pPr>
            <a:r>
              <a:rPr lang="en-US" b="true" sz="2742">
                <a:solidFill>
                  <a:srgbClr val="000000"/>
                </a:solidFill>
                <a:latin typeface="Maven Pro Bold"/>
                <a:ea typeface="Maven Pro Bold"/>
                <a:cs typeface="Maven Pro Bold"/>
                <a:sym typeface="Maven Pro Bold"/>
              </a:rPr>
              <a:t>Data Preprocesing</a:t>
            </a:r>
          </a:p>
        </p:txBody>
      </p:sp>
      <p:sp>
        <p:nvSpPr>
          <p:cNvPr name="TextBox 43" id="43"/>
          <p:cNvSpPr txBox="true"/>
          <p:nvPr/>
        </p:nvSpPr>
        <p:spPr>
          <a:xfrm rot="0">
            <a:off x="9360934" y="8174445"/>
            <a:ext cx="3100983" cy="672606"/>
          </a:xfrm>
          <a:prstGeom prst="rect">
            <a:avLst/>
          </a:prstGeom>
        </p:spPr>
        <p:txBody>
          <a:bodyPr anchor="t" rtlCol="false" tIns="0" lIns="0" bIns="0" rIns="0">
            <a:spAutoFit/>
          </a:bodyPr>
          <a:lstStyle/>
          <a:p>
            <a:pPr algn="ctr">
              <a:lnSpc>
                <a:spcPts val="5884"/>
              </a:lnSpc>
              <a:spcBef>
                <a:spcPct val="0"/>
              </a:spcBef>
            </a:pPr>
            <a:r>
              <a:rPr lang="en-US" b="true" sz="2942">
                <a:solidFill>
                  <a:srgbClr val="000000"/>
                </a:solidFill>
                <a:latin typeface="Maven Pro Bold"/>
                <a:ea typeface="Maven Pro Bold"/>
                <a:cs typeface="Maven Pro Bold"/>
                <a:sym typeface="Maven Pro Bold"/>
              </a:rPr>
              <a:t>Model Evaluation</a:t>
            </a:r>
          </a:p>
        </p:txBody>
      </p:sp>
      <p:sp>
        <p:nvSpPr>
          <p:cNvPr name="TextBox 44" id="44"/>
          <p:cNvSpPr txBox="true"/>
          <p:nvPr/>
        </p:nvSpPr>
        <p:spPr>
          <a:xfrm rot="1984240">
            <a:off x="12402887" y="4065254"/>
            <a:ext cx="1825942" cy="515124"/>
          </a:xfrm>
          <a:prstGeom prst="rect">
            <a:avLst/>
          </a:prstGeom>
        </p:spPr>
        <p:txBody>
          <a:bodyPr anchor="t" rtlCol="false" tIns="0" lIns="0" bIns="0" rIns="0">
            <a:spAutoFit/>
          </a:bodyPr>
          <a:lstStyle/>
          <a:p>
            <a:pPr algn="ctr">
              <a:lnSpc>
                <a:spcPts val="4484"/>
              </a:lnSpc>
              <a:spcBef>
                <a:spcPct val="0"/>
              </a:spcBef>
            </a:pPr>
            <a:r>
              <a:rPr lang="en-US" b="true" sz="2242">
                <a:solidFill>
                  <a:srgbClr val="000000"/>
                </a:solidFill>
                <a:latin typeface="Maven Pro Bold"/>
                <a:ea typeface="Maven Pro Bold"/>
                <a:cs typeface="Maven Pro Bold"/>
                <a:sym typeface="Maven Pro Bold"/>
              </a:rPr>
              <a:t>Training data</a:t>
            </a:r>
          </a:p>
        </p:txBody>
      </p:sp>
      <p:sp>
        <p:nvSpPr>
          <p:cNvPr name="TextBox 45" id="45"/>
          <p:cNvSpPr txBox="true"/>
          <p:nvPr/>
        </p:nvSpPr>
        <p:spPr>
          <a:xfrm rot="0">
            <a:off x="2447925" y="5893618"/>
            <a:ext cx="2913459" cy="672606"/>
          </a:xfrm>
          <a:prstGeom prst="rect">
            <a:avLst/>
          </a:prstGeom>
        </p:spPr>
        <p:txBody>
          <a:bodyPr anchor="t" rtlCol="false" tIns="0" lIns="0" bIns="0" rIns="0">
            <a:spAutoFit/>
          </a:bodyPr>
          <a:lstStyle/>
          <a:p>
            <a:pPr algn="ctr">
              <a:lnSpc>
                <a:spcPts val="5884"/>
              </a:lnSpc>
              <a:spcBef>
                <a:spcPct val="0"/>
              </a:spcBef>
            </a:pPr>
            <a:r>
              <a:rPr lang="en-US" b="true" sz="2942">
                <a:solidFill>
                  <a:srgbClr val="000000"/>
                </a:solidFill>
                <a:latin typeface="Maven Pro Bold"/>
                <a:ea typeface="Maven Pro Bold"/>
                <a:cs typeface="Maven Pro Bold"/>
                <a:sym typeface="Maven Pro Bold"/>
              </a:rPr>
              <a:t>Decision Making</a:t>
            </a:r>
          </a:p>
        </p:txBody>
      </p:sp>
      <p:sp>
        <p:nvSpPr>
          <p:cNvPr name="TextBox 46" id="46"/>
          <p:cNvSpPr txBox="true"/>
          <p:nvPr/>
        </p:nvSpPr>
        <p:spPr>
          <a:xfrm rot="2700000">
            <a:off x="9178049" y="4823513"/>
            <a:ext cx="2461057" cy="502124"/>
          </a:xfrm>
          <a:prstGeom prst="rect">
            <a:avLst/>
          </a:prstGeom>
        </p:spPr>
        <p:txBody>
          <a:bodyPr anchor="t" rtlCol="false" tIns="0" lIns="0" bIns="0" rIns="0">
            <a:spAutoFit/>
          </a:bodyPr>
          <a:lstStyle/>
          <a:p>
            <a:pPr algn="ctr">
              <a:lnSpc>
                <a:spcPts val="4365"/>
              </a:lnSpc>
              <a:spcBef>
                <a:spcPct val="0"/>
              </a:spcBef>
            </a:pPr>
            <a:r>
              <a:rPr lang="en-US" b="true" sz="2182">
                <a:solidFill>
                  <a:srgbClr val="000000"/>
                </a:solidFill>
                <a:latin typeface="Maven Pro Bold"/>
                <a:ea typeface="Maven Pro Bold"/>
                <a:cs typeface="Maven Pro Bold"/>
                <a:sym typeface="Maven Pro Bold"/>
              </a:rPr>
              <a:t>Testing data</a:t>
            </a:r>
          </a:p>
        </p:txBody>
      </p:sp>
      <p:sp>
        <p:nvSpPr>
          <p:cNvPr name="AutoShape 47" id="47"/>
          <p:cNvSpPr/>
          <p:nvPr/>
        </p:nvSpPr>
        <p:spPr>
          <a:xfrm flipV="true">
            <a:off x="10042865" y="2824471"/>
            <a:ext cx="4214952" cy="0"/>
          </a:xfrm>
          <a:prstGeom prst="line">
            <a:avLst/>
          </a:prstGeom>
          <a:ln cap="flat" w="85725">
            <a:solidFill>
              <a:srgbClr val="000000"/>
            </a:solidFill>
            <a:prstDash val="solid"/>
            <a:headEnd type="none" len="sm" w="sm"/>
            <a:tailEnd type="arrow" len="sm" w="med"/>
          </a:ln>
        </p:spPr>
      </p:sp>
      <p:sp>
        <p:nvSpPr>
          <p:cNvPr name="TextBox 48" id="48"/>
          <p:cNvSpPr txBox="true"/>
          <p:nvPr/>
        </p:nvSpPr>
        <p:spPr>
          <a:xfrm rot="0">
            <a:off x="15260776" y="3391291"/>
            <a:ext cx="694730" cy="635775"/>
          </a:xfrm>
          <a:prstGeom prst="rect">
            <a:avLst/>
          </a:prstGeom>
        </p:spPr>
        <p:txBody>
          <a:bodyPr anchor="t" rtlCol="false" tIns="0" lIns="0" bIns="0" rIns="0">
            <a:spAutoFit/>
          </a:bodyPr>
          <a:lstStyle/>
          <a:p>
            <a:pPr algn="ctr">
              <a:lnSpc>
                <a:spcPts val="5484"/>
              </a:lnSpc>
              <a:spcBef>
                <a:spcPct val="0"/>
              </a:spcBef>
            </a:pPr>
            <a:r>
              <a:rPr lang="en-US" b="true" sz="2742">
                <a:solidFill>
                  <a:srgbClr val="000000"/>
                </a:solidFill>
                <a:latin typeface="Maven Pro Bold"/>
                <a:ea typeface="Maven Pro Bold"/>
                <a:cs typeface="Maven Pro Bold"/>
                <a:sym typeface="Maven Pro Bold"/>
              </a:rPr>
              <a:t>EDA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057400" y="2228850"/>
            <a:ext cx="12444639" cy="920751"/>
          </a:xfrm>
          <a:prstGeom prst="rect">
            <a:avLst/>
          </a:prstGeom>
        </p:spPr>
        <p:txBody>
          <a:bodyPr anchor="t" rtlCol="false" tIns="0" lIns="0" bIns="0" rIns="0">
            <a:spAutoFit/>
          </a:bodyPr>
          <a:lstStyle/>
          <a:p>
            <a:pPr algn="ctr">
              <a:lnSpc>
                <a:spcPts val="6400"/>
              </a:lnSpc>
            </a:pPr>
            <a:r>
              <a:rPr lang="en-US" b="true" sz="8000">
                <a:solidFill>
                  <a:srgbClr val="252930"/>
                </a:solidFill>
                <a:latin typeface="Maven Pro Bold"/>
                <a:ea typeface="Maven Pro Bold"/>
                <a:cs typeface="Maven Pro Bold"/>
                <a:sym typeface="Maven Pro Bold"/>
              </a:rPr>
              <a:t>DATA COLLECTION</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799290" y="900019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331296" y="3436478"/>
            <a:ext cx="16179737" cy="1707022"/>
          </a:xfrm>
          <a:prstGeom prst="rect">
            <a:avLst/>
          </a:prstGeom>
        </p:spPr>
        <p:txBody>
          <a:bodyPr anchor="t" rtlCol="false" tIns="0" lIns="0" bIns="0" rIns="0">
            <a:spAutoFit/>
          </a:bodyPr>
          <a:lstStyle/>
          <a:p>
            <a:pPr algn="l">
              <a:lnSpc>
                <a:spcPts val="7084"/>
              </a:lnSpc>
              <a:spcBef>
                <a:spcPct val="0"/>
              </a:spcBef>
            </a:pPr>
            <a:r>
              <a:rPr lang="en-US" sz="3542">
                <a:solidFill>
                  <a:srgbClr val="252930"/>
                </a:solidFill>
                <a:latin typeface="Maven Pro"/>
                <a:ea typeface="Maven Pro"/>
                <a:cs typeface="Maven Pro"/>
                <a:sym typeface="Maven Pro"/>
              </a:rPr>
              <a:t>Data was sourced from a publicly available GitHub repository, including features like temperature, humidity, pH, and rainfall.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909536" y="1718329"/>
            <a:ext cx="12444639" cy="920751"/>
          </a:xfrm>
          <a:prstGeom prst="rect">
            <a:avLst/>
          </a:prstGeom>
        </p:spPr>
        <p:txBody>
          <a:bodyPr anchor="t" rtlCol="false" tIns="0" lIns="0" bIns="0" rIns="0">
            <a:spAutoFit/>
          </a:bodyPr>
          <a:lstStyle/>
          <a:p>
            <a:pPr algn="ctr">
              <a:lnSpc>
                <a:spcPts val="6400"/>
              </a:lnSpc>
            </a:pPr>
            <a:r>
              <a:rPr lang="en-US" b="true" sz="8000">
                <a:solidFill>
                  <a:srgbClr val="252930"/>
                </a:solidFill>
                <a:latin typeface="Maven Pro Bold"/>
                <a:ea typeface="Maven Pro Bold"/>
                <a:cs typeface="Maven Pro Bold"/>
                <a:sym typeface="Maven Pro Bold"/>
              </a:rPr>
              <a:t>DATA WRANGLING</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799290" y="900019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3379743"/>
            <a:ext cx="16179737" cy="6183772"/>
          </a:xfrm>
          <a:prstGeom prst="rect">
            <a:avLst/>
          </a:prstGeom>
        </p:spPr>
        <p:txBody>
          <a:bodyPr anchor="t" rtlCol="false" tIns="0" lIns="0" bIns="0" rIns="0">
            <a:spAutoFit/>
          </a:bodyPr>
          <a:lstStyle/>
          <a:p>
            <a:pPr algn="l">
              <a:lnSpc>
                <a:spcPts val="7084"/>
              </a:lnSpc>
            </a:pPr>
            <a:r>
              <a:rPr lang="en-US" sz="3542">
                <a:solidFill>
                  <a:srgbClr val="252930"/>
                </a:solidFill>
                <a:latin typeface="Maven Pro"/>
                <a:ea typeface="Maven Pro"/>
                <a:cs typeface="Maven Pro"/>
                <a:sym typeface="Maven Pro"/>
              </a:rPr>
              <a:t>The dataset was cleaned to remove missing values, ensuring quality inputs for model training but there is no missing and dupliacte values in our dataset.</a:t>
            </a:r>
          </a:p>
          <a:p>
            <a:pPr algn="l">
              <a:lnSpc>
                <a:spcPts val="7084"/>
              </a:lnSpc>
            </a:pPr>
            <a:r>
              <a:rPr lang="en-US" sz="3542">
                <a:solidFill>
                  <a:srgbClr val="252930"/>
                </a:solidFill>
                <a:latin typeface="Maven Pro"/>
                <a:ea typeface="Maven Pro"/>
                <a:cs typeface="Maven Pro"/>
                <a:sym typeface="Maven Pro"/>
              </a:rPr>
              <a:t>During preprocessing, the dataset was normalized using min-max scaling to ensure balanced feature contributions in the model. For feature engineering, key indicators like temperature, humidity, rainfall, and pH were refined and adding new features to enhance model accuracy and performance.</a:t>
            </a:r>
          </a:p>
          <a:p>
            <a:pPr algn="l">
              <a:lnSpc>
                <a:spcPts val="708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686743" y="2145209"/>
            <a:ext cx="16230600" cy="8428868"/>
          </a:xfrm>
          <a:prstGeom prst="rect">
            <a:avLst/>
          </a:prstGeom>
        </p:spPr>
        <p:txBody>
          <a:bodyPr anchor="t" rtlCol="false" tIns="0" lIns="0" bIns="0" rIns="0">
            <a:spAutoFit/>
          </a:bodyPr>
          <a:lstStyle/>
          <a:p>
            <a:pPr algn="just" marL="755641" indent="-377820" lvl="1">
              <a:lnSpc>
                <a:spcPts val="7629"/>
              </a:lnSpc>
              <a:buFont typeface="Arial"/>
              <a:buChar char="•"/>
            </a:pPr>
            <a:r>
              <a:rPr lang="en-US" b="true" sz="3499">
                <a:solidFill>
                  <a:srgbClr val="000000"/>
                </a:solidFill>
                <a:latin typeface="Maven Pro Bold"/>
                <a:ea typeface="Maven Pro Bold"/>
                <a:cs typeface="Maven Pro Bold"/>
                <a:sym typeface="Maven Pro Bold"/>
              </a:rPr>
              <a:t>Temperature-Humidity Index (THI)</a:t>
            </a:r>
            <a:r>
              <a:rPr lang="en-US" sz="3499">
                <a:solidFill>
                  <a:srgbClr val="000000"/>
                </a:solidFill>
                <a:latin typeface="Maven Pro"/>
                <a:ea typeface="Maven Pro"/>
                <a:cs typeface="Maven Pro"/>
                <a:sym typeface="Maven Pro"/>
              </a:rPr>
              <a:t>: A combination of temperature and humidity  two critical climatic factors that directly affect crop growth. It helps quantify the level of heat stress on crops, By integrating THI, the model captures complex interactions between temperature and humidity.</a:t>
            </a:r>
          </a:p>
          <a:p>
            <a:pPr algn="just" marL="734051" indent="-367026" lvl="1">
              <a:lnSpc>
                <a:spcPts val="7411"/>
              </a:lnSpc>
              <a:buFont typeface="Arial"/>
              <a:buChar char="•"/>
            </a:pPr>
            <a:r>
              <a:rPr lang="en-US" sz="3399">
                <a:solidFill>
                  <a:srgbClr val="000000"/>
                </a:solidFill>
                <a:latin typeface="Maven Pro"/>
                <a:ea typeface="Maven Pro"/>
                <a:cs typeface="Maven Pro"/>
                <a:sym typeface="Maven Pro"/>
              </a:rPr>
              <a:t>The </a:t>
            </a:r>
            <a:r>
              <a:rPr lang="en-US" b="true" sz="3399">
                <a:solidFill>
                  <a:srgbClr val="000000"/>
                </a:solidFill>
                <a:latin typeface="Maven Pro Bold"/>
                <a:ea typeface="Maven Pro Bold"/>
                <a:cs typeface="Maven Pro Bold"/>
                <a:sym typeface="Maven Pro Bold"/>
              </a:rPr>
              <a:t>Water Availability Index (WAI)</a:t>
            </a:r>
            <a:r>
              <a:rPr lang="en-US" sz="3399">
                <a:solidFill>
                  <a:srgbClr val="000000"/>
                </a:solidFill>
                <a:latin typeface="Maven Pro"/>
                <a:ea typeface="Maven Pro"/>
                <a:cs typeface="Maven Pro"/>
                <a:sym typeface="Maven Pro"/>
              </a:rPr>
              <a:t> combines rainfall and humidity into a single metric to measure water sufficiency for crops. This helps assess whether environmental conditions provide enough water for optimal crop growth.</a:t>
            </a:r>
          </a:p>
          <a:p>
            <a:pPr algn="just">
              <a:lnSpc>
                <a:spcPts val="7411"/>
              </a:lnSpc>
            </a:pPr>
          </a:p>
        </p:txBody>
      </p:sp>
      <p:sp>
        <p:nvSpPr>
          <p:cNvPr name="TextBox 3" id="3"/>
          <p:cNvSpPr txBox="true"/>
          <p:nvPr/>
        </p:nvSpPr>
        <p:spPr>
          <a:xfrm rot="0">
            <a:off x="2921680" y="1323975"/>
            <a:ext cx="12444639" cy="920751"/>
          </a:xfrm>
          <a:prstGeom prst="rect">
            <a:avLst/>
          </a:prstGeom>
        </p:spPr>
        <p:txBody>
          <a:bodyPr anchor="t" rtlCol="false" tIns="0" lIns="0" bIns="0" rIns="0">
            <a:spAutoFit/>
          </a:bodyPr>
          <a:lstStyle/>
          <a:p>
            <a:pPr algn="ctr">
              <a:lnSpc>
                <a:spcPts val="6400"/>
              </a:lnSpc>
            </a:pPr>
            <a:r>
              <a:rPr lang="en-US" b="true" sz="8000">
                <a:solidFill>
                  <a:srgbClr val="252930"/>
                </a:solidFill>
                <a:latin typeface="Maven Pro Bold"/>
                <a:ea typeface="Maven Pro Bold"/>
                <a:cs typeface="Maven Pro Bold"/>
                <a:sym typeface="Maven Pro Bold"/>
              </a:rPr>
              <a:t>FEATURE ENGINEERING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DAGWil2fAHs</dc:identifier>
  <dcterms:modified xsi:type="dcterms:W3CDTF">2011-08-01T06:04:30Z</dcterms:modified>
  <cp:revision>1</cp:revision>
  <dc:title>Ivory Black Simple Geometric Research Project Presentation</dc:title>
</cp:coreProperties>
</file>